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812" r:id="rId2"/>
    <p:sldId id="896" r:id="rId3"/>
    <p:sldId id="897" r:id="rId4"/>
    <p:sldId id="902" r:id="rId5"/>
    <p:sldId id="898" r:id="rId6"/>
    <p:sldId id="903" r:id="rId7"/>
  </p:sldIdLst>
  <p:sldSz cx="9144000" cy="6858000" type="screen4x3"/>
  <p:notesSz cx="6786563" cy="9923463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ordia New" panose="020B0304020202020204" pitchFamily="34" charset="-34"/>
      <p:regular r:id="rId13"/>
      <p:bold r:id="rId14"/>
      <p:italic r:id="rId15"/>
      <p:boldItalic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6" roundtripDataSignature="AMtx7mhLjW64ea8nNmn8blc2ReoHHfq2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B4E3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F1F301-81CE-4E97-B990-7C26D3B88D77}">
  <a:tblStyle styleId="{14F1F301-81CE-4E97-B990-7C26D3B88D7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1A8B9305-B320-4087-95BB-7AA5AE962924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58108" autoAdjust="0"/>
  </p:normalViewPr>
  <p:slideViewPr>
    <p:cSldViewPr snapToGrid="0">
      <p:cViewPr varScale="1">
        <p:scale>
          <a:sx n="80" d="100"/>
          <a:sy n="80" d="100"/>
        </p:scale>
        <p:origin x="24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57" Type="http://schemas.openxmlformats.org/officeDocument/2006/relationships/presProps" Target="presProps.xml"/><Relationship Id="rId10" Type="http://schemas.openxmlformats.org/officeDocument/2006/relationships/font" Target="fonts/font2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56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0844" cy="497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44149" y="0"/>
            <a:ext cx="2940844" cy="497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25568"/>
            <a:ext cx="2940844" cy="497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44149" y="9425568"/>
            <a:ext cx="2940844" cy="497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71588" y="5182759"/>
            <a:ext cx="5372696" cy="424044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2023.02.23. </a:t>
            </a:r>
            <a:r>
              <a:rPr lang="ko-KR" altLang="en-US" dirty="0"/>
              <a:t>발표자료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- </a:t>
            </a:r>
            <a:r>
              <a:rPr lang="ko-KR" altLang="en-US" dirty="0"/>
              <a:t>작성자 </a:t>
            </a:r>
            <a:r>
              <a:rPr lang="en-US" altLang="ko-KR" dirty="0"/>
              <a:t>: </a:t>
            </a:r>
            <a:r>
              <a:rPr lang="ko-KR" altLang="en-US" dirty="0"/>
              <a:t>석사과정 강현구</a:t>
            </a:r>
            <a:endParaRPr dirty="0"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35038" y="1346200"/>
            <a:ext cx="4845050" cy="36337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AutoNum type="arabicPeriod"/>
            </a:pPr>
            <a:r>
              <a:rPr lang="ko-KR" altLang="en-US" dirty="0" err="1"/>
              <a:t>재진단</a:t>
            </a:r>
            <a:r>
              <a:rPr lang="ko-KR" altLang="en-US" dirty="0"/>
              <a:t> 일정 협의중 </a:t>
            </a: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ko-KR" altLang="en-US" dirty="0" err="1"/>
              <a:t>김무진</a:t>
            </a:r>
            <a:r>
              <a:rPr lang="ko-KR" altLang="en-US" dirty="0"/>
              <a:t> 연구원이 </a:t>
            </a:r>
            <a:r>
              <a:rPr lang="ko-KR" altLang="en-US" dirty="0" err="1"/>
              <a:t>고영신</a:t>
            </a:r>
            <a:r>
              <a:rPr lang="ko-KR" altLang="en-US" dirty="0"/>
              <a:t> 부장과 </a:t>
            </a:r>
            <a:r>
              <a:rPr lang="en-US" altLang="ko-KR" dirty="0"/>
              <a:t>1</a:t>
            </a:r>
            <a:r>
              <a:rPr lang="ko-KR" altLang="en-US" dirty="0"/>
              <a:t>차 미팅을 진행했습니다 </a:t>
            </a: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ko-KR" altLang="en-US" dirty="0" err="1"/>
              <a:t>씨젠</a:t>
            </a:r>
            <a:r>
              <a:rPr lang="ko-KR" altLang="en-US" dirty="0"/>
              <a:t> 측에서</a:t>
            </a:r>
            <a:r>
              <a:rPr lang="en-US" altLang="ko-KR" dirty="0"/>
              <a:t>, Stomach </a:t>
            </a:r>
            <a:r>
              <a:rPr lang="ko-KR" altLang="en-US" dirty="0"/>
              <a:t>모델 </a:t>
            </a:r>
            <a:r>
              <a:rPr lang="ko-KR" altLang="en-US" dirty="0" err="1"/>
              <a:t>업데이트을</a:t>
            </a:r>
            <a:r>
              <a:rPr lang="ko-KR" altLang="en-US" dirty="0"/>
              <a:t> 희망한다는 점을 확인했으며</a:t>
            </a:r>
            <a:r>
              <a:rPr lang="en-US" altLang="ko-KR" dirty="0"/>
              <a:t>, </a:t>
            </a:r>
          </a:p>
          <a:p>
            <a:pPr marL="400050" indent="-171450">
              <a:buFontTx/>
              <a:buChar char="-"/>
            </a:pPr>
            <a:r>
              <a:rPr lang="ko-KR" altLang="en-US" dirty="0" err="1"/>
              <a:t>재진단</a:t>
            </a:r>
            <a:r>
              <a:rPr lang="ko-KR" altLang="en-US" dirty="0"/>
              <a:t> 대상 </a:t>
            </a:r>
            <a:r>
              <a:rPr lang="en-US" altLang="ko-KR" dirty="0"/>
              <a:t>/ </a:t>
            </a:r>
            <a:r>
              <a:rPr lang="ko-KR" altLang="en-US" dirty="0"/>
              <a:t>방법 등 세부 사항에 대해서 추가 협의가 필요합니다</a:t>
            </a:r>
            <a:r>
              <a:rPr lang="en-US" altLang="ko-KR" dirty="0"/>
              <a:t>. </a:t>
            </a:r>
          </a:p>
          <a:p>
            <a:pPr marL="400050" indent="-171450">
              <a:buFontTx/>
              <a:buChar char="-"/>
            </a:pPr>
            <a:r>
              <a:rPr lang="ko-KR" altLang="en-US" dirty="0"/>
              <a:t>다음 주 중으로 마무리될 것으로 판단됩니다</a:t>
            </a:r>
            <a:r>
              <a:rPr lang="en-US" altLang="ko-KR" dirty="0"/>
              <a:t>. </a:t>
            </a:r>
          </a:p>
          <a:p>
            <a:pPr marL="228600" indent="0">
              <a:buFontTx/>
              <a:buNone/>
            </a:pPr>
            <a:endParaRPr lang="en-US" altLang="ko-KR" dirty="0"/>
          </a:p>
          <a:p>
            <a:pPr marL="228600" indent="0">
              <a:buFontTx/>
              <a:buNone/>
            </a:pPr>
            <a:r>
              <a:rPr lang="en-US" altLang="ko-KR" dirty="0"/>
              <a:t>2. AL </a:t>
            </a:r>
            <a:r>
              <a:rPr lang="ko-KR" altLang="en-US" dirty="0"/>
              <a:t>시스템 세부 사항 수정 </a:t>
            </a: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ko-KR" altLang="en-US" dirty="0"/>
              <a:t>전반적인 </a:t>
            </a:r>
            <a:r>
              <a:rPr lang="en-US" altLang="ko-KR" dirty="0"/>
              <a:t>AL </a:t>
            </a:r>
            <a:r>
              <a:rPr lang="ko-KR" altLang="en-US" dirty="0"/>
              <a:t>시스템 점검을 진행했습니다</a:t>
            </a:r>
            <a:r>
              <a:rPr lang="en-US" altLang="ko-KR" dirty="0"/>
              <a:t>. </a:t>
            </a:r>
          </a:p>
          <a:p>
            <a:pPr marL="228600" indent="0">
              <a:buFontTx/>
              <a:buNone/>
            </a:pPr>
            <a:endParaRPr lang="en-US" altLang="ko-KR" dirty="0"/>
          </a:p>
          <a:p>
            <a:pPr marL="228600" indent="0">
              <a:buFontTx/>
              <a:buNone/>
            </a:pPr>
            <a:r>
              <a:rPr lang="en-US" altLang="ko-KR" dirty="0"/>
              <a:t>3. WSI / Patch train </a:t>
            </a:r>
            <a:r>
              <a:rPr lang="ko-KR" altLang="en-US" dirty="0"/>
              <a:t>모듈 점검 완료 </a:t>
            </a: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ko-KR" altLang="en-US" dirty="0"/>
              <a:t>몇 차례 하드웨어적 오류가 발생하였으나</a:t>
            </a:r>
            <a:r>
              <a:rPr lang="en-US" altLang="ko-KR" dirty="0"/>
              <a:t>, </a:t>
            </a:r>
            <a:r>
              <a:rPr lang="ko-KR" altLang="en-US" dirty="0"/>
              <a:t>원인 식별</a:t>
            </a:r>
            <a:r>
              <a:rPr lang="en-US" altLang="ko-KR" dirty="0"/>
              <a:t> </a:t>
            </a:r>
            <a:r>
              <a:rPr lang="ko-KR" altLang="en-US" dirty="0"/>
              <a:t>및 조치했습니다</a:t>
            </a:r>
            <a:endParaRPr lang="en-US" altLang="ko-KR" dirty="0"/>
          </a:p>
          <a:p>
            <a:pPr marL="400050" indent="-171450">
              <a:buFontTx/>
              <a:buChar char="-"/>
            </a:pPr>
            <a:endParaRPr lang="en-US" altLang="ko-KR" dirty="0"/>
          </a:p>
          <a:p>
            <a:pPr marL="22860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dirty="0"/>
              <a:t>추후 일정 </a:t>
            </a: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ko-KR" altLang="en-US" dirty="0"/>
              <a:t>세부사항은 뒤에서 상세히 설명하겠습니다 </a:t>
            </a:r>
            <a:endParaRPr lang="en-US" altLang="ko-KR" dirty="0"/>
          </a:p>
          <a:p>
            <a:pPr marL="400050" indent="-171450">
              <a:buFontTx/>
              <a:buChar char="-"/>
            </a:pPr>
            <a:endParaRPr lang="en-US" altLang="ko-KR" dirty="0"/>
          </a:p>
          <a:p>
            <a:pPr marL="228600" indent="0">
              <a:buFontTx/>
              <a:buNone/>
            </a:pPr>
            <a:r>
              <a:rPr lang="en-US" altLang="ko-KR" dirty="0"/>
              <a:t>5. </a:t>
            </a:r>
            <a:r>
              <a:rPr lang="ko-KR" altLang="en-US" dirty="0"/>
              <a:t>요청 사항 </a:t>
            </a: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ko-KR" altLang="en-US" dirty="0"/>
              <a:t>세부사항은 뒤에서 상세히 설명하겠습니다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124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2. AL </a:t>
            </a:r>
            <a:r>
              <a:rPr lang="ko-KR" altLang="en-US" dirty="0"/>
              <a:t>시스템 세부 사항 수정 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각 모듈 간 세부사항에 대해 조율이 필요합니다</a:t>
            </a:r>
            <a:r>
              <a:rPr lang="en-US" altLang="ko-KR" dirty="0"/>
              <a:t>.  </a:t>
            </a:r>
          </a:p>
          <a:p>
            <a:pPr marL="400050" indent="-171450">
              <a:buFontTx/>
              <a:buChar char="-"/>
            </a:pPr>
            <a:r>
              <a:rPr lang="ko-KR" altLang="en-US" dirty="0"/>
              <a:t>한 예로</a:t>
            </a:r>
            <a:r>
              <a:rPr lang="en-US" altLang="ko-KR" dirty="0"/>
              <a:t>, Patch generator</a:t>
            </a:r>
            <a:r>
              <a:rPr lang="ko-KR" altLang="en-US" dirty="0"/>
              <a:t> 모듈의 결과값을</a:t>
            </a:r>
            <a:r>
              <a:rPr lang="en-US" altLang="ko-KR" dirty="0"/>
              <a:t>, Patch train </a:t>
            </a:r>
            <a:r>
              <a:rPr lang="ko-KR" altLang="en-US" dirty="0"/>
              <a:t>모듈이 </a:t>
            </a:r>
            <a:r>
              <a:rPr lang="ko-KR" altLang="en-US" dirty="0" err="1"/>
              <a:t>입력값으로</a:t>
            </a:r>
            <a:r>
              <a:rPr lang="ko-KR" altLang="en-US" dirty="0"/>
              <a:t> 받아 조율이 필요합니다</a:t>
            </a:r>
            <a:r>
              <a:rPr lang="en-US" altLang="ko-KR" dirty="0"/>
              <a:t>. </a:t>
            </a:r>
          </a:p>
          <a:p>
            <a:pPr marL="400050" indent="-171450">
              <a:buFontTx/>
              <a:buChar char="-"/>
            </a:pP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ko-KR" altLang="en-US" dirty="0"/>
              <a:t>또한 </a:t>
            </a:r>
            <a:r>
              <a:rPr lang="en-US" altLang="ko-KR" dirty="0"/>
              <a:t>AL </a:t>
            </a:r>
            <a:r>
              <a:rPr lang="ko-KR" altLang="en-US" dirty="0"/>
              <a:t>시스템을 통해 확보한 신규 데이터의 경우</a:t>
            </a:r>
            <a:r>
              <a:rPr lang="en-US" altLang="ko-KR" dirty="0"/>
              <a:t>, </a:t>
            </a:r>
          </a:p>
          <a:p>
            <a:pPr marL="400050" indent="-171450">
              <a:buFontTx/>
              <a:buChar char="-"/>
            </a:pPr>
            <a:r>
              <a:rPr lang="ko-KR" altLang="en-US" dirty="0"/>
              <a:t>추후 모델 업데이트 간 사용한 데이터를 구분하기 위해</a:t>
            </a:r>
            <a:r>
              <a:rPr lang="en-US" altLang="ko-KR" dirty="0"/>
              <a:t> </a:t>
            </a:r>
            <a:r>
              <a:rPr lang="ko-KR" altLang="en-US" dirty="0"/>
              <a:t>학습 기간에 따른 데이터 필터링 기능이 필요합니다</a:t>
            </a:r>
            <a:r>
              <a:rPr lang="en-US" altLang="ko-KR" dirty="0"/>
              <a:t>. </a:t>
            </a:r>
          </a:p>
          <a:p>
            <a:pPr marL="400050" indent="-171450">
              <a:buFontTx/>
              <a:buChar char="-"/>
            </a:pP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ko-KR" altLang="en-US" dirty="0"/>
              <a:t>위의 상황을 모두 고려하여</a:t>
            </a:r>
            <a:r>
              <a:rPr lang="en-US" altLang="ko-KR" dirty="0"/>
              <a:t>, </a:t>
            </a:r>
          </a:p>
          <a:p>
            <a:pPr marL="400050" indent="-171450">
              <a:buFontTx/>
              <a:buChar char="-"/>
            </a:pPr>
            <a:r>
              <a:rPr lang="ko-KR" altLang="en-US" dirty="0"/>
              <a:t>기존의 </a:t>
            </a:r>
            <a:r>
              <a:rPr lang="en-US" altLang="ko-KR" dirty="0"/>
              <a:t>Patch generator</a:t>
            </a:r>
            <a:r>
              <a:rPr lang="ko-KR" altLang="en-US" dirty="0"/>
              <a:t>의 결과 양식에서 </a:t>
            </a:r>
            <a:r>
              <a:rPr lang="en-US" altLang="ko-KR" dirty="0"/>
              <a:t>"</a:t>
            </a:r>
            <a:r>
              <a:rPr lang="ko-KR" altLang="en-US" dirty="0"/>
              <a:t>데이터 타입</a:t>
            </a:r>
            <a:r>
              <a:rPr lang="en-US" altLang="ko-KR" dirty="0"/>
              <a:t>“ </a:t>
            </a:r>
            <a:r>
              <a:rPr lang="ko-KR" altLang="en-US" dirty="0"/>
              <a:t>만 제거하며 </a:t>
            </a: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en-US" altLang="ko-KR" dirty="0"/>
              <a:t>Patch Train</a:t>
            </a:r>
            <a:r>
              <a:rPr lang="ko-KR" altLang="en-US" dirty="0"/>
              <a:t>의 </a:t>
            </a:r>
            <a:r>
              <a:rPr lang="ko-KR" altLang="en-US" dirty="0" err="1"/>
              <a:t>입력값</a:t>
            </a:r>
            <a:r>
              <a:rPr lang="ko-KR" altLang="en-US" dirty="0"/>
              <a:t> 양식을 위 양식에 맞추도록 결론을 내렸습니다</a:t>
            </a:r>
            <a:r>
              <a:rPr lang="en-US" altLang="ko-KR" dirty="0"/>
              <a:t>. 	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350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2. Al </a:t>
            </a:r>
            <a:r>
              <a:rPr lang="ko-KR" altLang="en-US" dirty="0"/>
              <a:t>시스템 세부 사항 수정</a:t>
            </a:r>
            <a:r>
              <a:rPr lang="en-US" altLang="ko-KR" dirty="0"/>
              <a:t>(</a:t>
            </a:r>
            <a:r>
              <a:rPr lang="ko-KR" altLang="en-US" dirty="0"/>
              <a:t>계속</a:t>
            </a:r>
            <a:r>
              <a:rPr lang="en-US" altLang="ko-KR" dirty="0"/>
              <a:t>)</a:t>
            </a:r>
          </a:p>
          <a:p>
            <a:pPr>
              <a:buFontTx/>
              <a:buChar char="-"/>
            </a:pPr>
            <a:r>
              <a:rPr lang="ko-KR" altLang="en-US" dirty="0"/>
              <a:t>또한</a:t>
            </a:r>
            <a:r>
              <a:rPr lang="en-US" altLang="ko-KR" dirty="0"/>
              <a:t>, 2</a:t>
            </a:r>
            <a:r>
              <a:rPr lang="ko-KR" altLang="en-US" dirty="0"/>
              <a:t>가지 사항에 대해 추가 수정을 진행했습니다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모델을 학습할 때</a:t>
            </a:r>
            <a:r>
              <a:rPr lang="en-US" altLang="ko-KR" dirty="0"/>
              <a:t>,  </a:t>
            </a:r>
            <a:r>
              <a:rPr lang="ko-KR" altLang="en-US" dirty="0"/>
              <a:t>특정 클래스에 대한 학습 편향을 방지하기 위해 </a:t>
            </a:r>
            <a:r>
              <a:rPr lang="en-US" altLang="ko-KR" dirty="0"/>
              <a:t>Balance train </a:t>
            </a:r>
            <a:r>
              <a:rPr lang="ko-KR" altLang="en-US" dirty="0"/>
              <a:t>데이터셋을 마련하는 것이 중요합니다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r>
              <a:rPr lang="ko-KR" altLang="en-US" dirty="0"/>
              <a:t>이를 위해</a:t>
            </a:r>
            <a:r>
              <a:rPr lang="en-US" altLang="ko-KR" dirty="0"/>
              <a:t>, </a:t>
            </a:r>
            <a:r>
              <a:rPr lang="ko-KR" altLang="en-US" dirty="0"/>
              <a:t>기존에는</a:t>
            </a:r>
            <a:r>
              <a:rPr lang="en-US" altLang="ko-KR" dirty="0"/>
              <a:t> Patch </a:t>
            </a:r>
            <a:r>
              <a:rPr lang="ko-KR" altLang="en-US" dirty="0"/>
              <a:t>추천 단계에서 패치 수를 조절하고자 했습니다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하지만</a:t>
            </a:r>
            <a:r>
              <a:rPr lang="en-US" altLang="ko-KR" dirty="0"/>
              <a:t> </a:t>
            </a:r>
            <a:r>
              <a:rPr lang="ko-KR" altLang="en-US" dirty="0"/>
              <a:t>추천 이후</a:t>
            </a:r>
            <a:r>
              <a:rPr lang="en-US" altLang="ko-KR" dirty="0"/>
              <a:t>, Patch generator / Train </a:t>
            </a:r>
            <a:r>
              <a:rPr lang="ko-KR" altLang="en-US" dirty="0"/>
              <a:t>모듈 단계에서도 클래스 비중을 조절 가능하며</a:t>
            </a:r>
            <a:r>
              <a:rPr lang="en-US" altLang="ko-KR" dirty="0"/>
              <a:t>, </a:t>
            </a:r>
          </a:p>
          <a:p>
            <a:pPr>
              <a:buFontTx/>
              <a:buChar char="-"/>
            </a:pPr>
            <a:r>
              <a:rPr lang="ko-KR" altLang="en-US" dirty="0"/>
              <a:t>오히려 추천 모듈에서 패치 수를 제한 시</a:t>
            </a:r>
            <a:r>
              <a:rPr lang="en-US" altLang="ko-KR" dirty="0"/>
              <a:t>, </a:t>
            </a:r>
            <a:r>
              <a:rPr lang="ko-KR" altLang="en-US" dirty="0"/>
              <a:t>추후 결과 분석 간 고려 요소가 증가할 수 있는 단점이 있습니다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따라서 추천 단계에서 패치 수를 제한하던 것을 대폭 완화하며</a:t>
            </a:r>
            <a:r>
              <a:rPr lang="en-US" altLang="ko-KR" dirty="0"/>
              <a:t>, </a:t>
            </a:r>
          </a:p>
          <a:p>
            <a:pPr>
              <a:buFontTx/>
              <a:buChar char="-"/>
            </a:pPr>
            <a:r>
              <a:rPr lang="en-US" altLang="ko-KR" dirty="0"/>
              <a:t>Train </a:t>
            </a:r>
            <a:r>
              <a:rPr lang="ko-KR" altLang="en-US" dirty="0"/>
              <a:t>모듈 단계에서 클래스간 비중을 조율하는 쪽으로 결론을 내렸습니다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883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3. WSI / Patch train </a:t>
            </a:r>
            <a:r>
              <a:rPr lang="ko-KR" altLang="en-US" dirty="0"/>
              <a:t>모듈 점검 완료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WSI / Patch train </a:t>
            </a:r>
            <a:r>
              <a:rPr lang="ko-KR" altLang="en-US" dirty="0"/>
              <a:t>모듈 모두 정상 작동 확인했습니다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단</a:t>
            </a:r>
            <a:r>
              <a:rPr lang="en-US" altLang="ko-KR" dirty="0"/>
              <a:t>, </a:t>
            </a:r>
            <a:r>
              <a:rPr lang="ko-KR" altLang="en-US" dirty="0"/>
              <a:t>점검 간 </a:t>
            </a:r>
            <a:r>
              <a:rPr lang="en-US" altLang="ko-KR" dirty="0"/>
              <a:t>#226 </a:t>
            </a:r>
            <a:r>
              <a:rPr lang="ko-KR" altLang="en-US" dirty="0"/>
              <a:t>서버 </a:t>
            </a:r>
            <a:r>
              <a:rPr lang="en-US" altLang="ko-KR" dirty="0"/>
              <a:t>GPU </a:t>
            </a:r>
            <a:r>
              <a:rPr lang="ko-KR" altLang="en-US" dirty="0"/>
              <a:t>메모리 이슈가 발생했습니다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r>
              <a:rPr lang="ko-KR" altLang="en-US" dirty="0"/>
              <a:t>현재 원인 식별 및 조치했으며</a:t>
            </a:r>
            <a:r>
              <a:rPr lang="en-US" altLang="ko-KR" dirty="0"/>
              <a:t>, </a:t>
            </a:r>
            <a:r>
              <a:rPr lang="ko-KR" altLang="en-US" dirty="0"/>
              <a:t>모듈 정상 작동 확인했습니다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유의점으로</a:t>
            </a:r>
            <a:r>
              <a:rPr lang="en-US" altLang="ko-KR" dirty="0"/>
              <a:t>, WSI </a:t>
            </a:r>
            <a:r>
              <a:rPr lang="ko-KR" altLang="en-US" dirty="0"/>
              <a:t>모델 학습 간</a:t>
            </a:r>
            <a:r>
              <a:rPr lang="en-US" altLang="ko-KR" dirty="0"/>
              <a:t>, Feature cube </a:t>
            </a:r>
            <a:r>
              <a:rPr lang="ko-KR" altLang="en-US" dirty="0"/>
              <a:t>형태의 </a:t>
            </a:r>
            <a:r>
              <a:rPr lang="en-US" altLang="ko-KR" dirty="0"/>
              <a:t>txt </a:t>
            </a:r>
            <a:r>
              <a:rPr lang="ko-KR" altLang="en-US" dirty="0"/>
              <a:t>파일을 생성하는데 많은 시간이 소요됩니다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따라서 이번 점검 간 경험한 문제점들을 해소하고자 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1) </a:t>
            </a:r>
            <a:r>
              <a:rPr lang="ko-KR" altLang="en-US" dirty="0"/>
              <a:t>공용 서버의 </a:t>
            </a:r>
            <a:r>
              <a:rPr lang="en-US" altLang="ko-KR" dirty="0"/>
              <a:t>GPU </a:t>
            </a:r>
            <a:r>
              <a:rPr lang="ko-KR" altLang="en-US" dirty="0"/>
              <a:t>사용간</a:t>
            </a:r>
            <a:r>
              <a:rPr lang="en-US" altLang="ko-KR" dirty="0"/>
              <a:t>, </a:t>
            </a:r>
            <a:r>
              <a:rPr lang="ko-KR" altLang="en-US" dirty="0"/>
              <a:t>각자 할당된 </a:t>
            </a:r>
            <a:r>
              <a:rPr lang="en-US" altLang="ko-KR" dirty="0"/>
              <a:t>GPU</a:t>
            </a:r>
            <a:r>
              <a:rPr lang="ko-KR" altLang="en-US" dirty="0"/>
              <a:t>을 구체화 및 공유  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2) WSI </a:t>
            </a:r>
            <a:r>
              <a:rPr lang="ko-KR" altLang="en-US" dirty="0"/>
              <a:t>모델 </a:t>
            </a:r>
            <a:r>
              <a:rPr lang="ko-KR" altLang="en-US" dirty="0" err="1"/>
              <a:t>재학습</a:t>
            </a:r>
            <a:r>
              <a:rPr lang="ko-KR" altLang="en-US" dirty="0"/>
              <a:t> 전 </a:t>
            </a:r>
            <a:r>
              <a:rPr lang="en-US" altLang="ko-KR" dirty="0"/>
              <a:t>Feature cube txt </a:t>
            </a:r>
            <a:r>
              <a:rPr lang="ko-KR" altLang="en-US" dirty="0"/>
              <a:t>파일을 생성하는 과정 추가</a:t>
            </a: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ko-KR" altLang="en-US" dirty="0"/>
              <a:t>방안을 강구하겠습니다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226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4. </a:t>
            </a:r>
            <a:r>
              <a:rPr lang="ko-KR" altLang="en-US" dirty="0"/>
              <a:t>추후 일정</a:t>
            </a: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앞으로의 일정은 전문의 </a:t>
            </a:r>
            <a:r>
              <a:rPr lang="ko-KR" altLang="en-US" dirty="0" err="1"/>
              <a:t>재진단</a:t>
            </a:r>
            <a:r>
              <a:rPr lang="ko-KR" altLang="en-US" dirty="0"/>
              <a:t> 이후</a:t>
            </a:r>
            <a:r>
              <a:rPr lang="en-US" altLang="ko-KR" dirty="0"/>
              <a:t>, </a:t>
            </a:r>
            <a:r>
              <a:rPr lang="ko-KR" altLang="en-US" dirty="0"/>
              <a:t>즉각 모델 성능 점검을 준비할 수 있는 데 초점을 잡고 있습니다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r>
              <a:rPr lang="en-US" altLang="ko-KR" dirty="0"/>
              <a:t>1) </a:t>
            </a:r>
            <a:r>
              <a:rPr lang="ko-KR" altLang="en-US" dirty="0" err="1"/>
              <a:t>재진단</a:t>
            </a:r>
            <a:r>
              <a:rPr lang="ko-KR" altLang="en-US" dirty="0"/>
              <a:t> 일정은 </a:t>
            </a:r>
            <a:r>
              <a:rPr lang="ko-KR" altLang="en-US" dirty="0" err="1"/>
              <a:t>김무진</a:t>
            </a:r>
            <a:r>
              <a:rPr lang="ko-KR" altLang="en-US" dirty="0"/>
              <a:t> 연구원이 </a:t>
            </a:r>
            <a:r>
              <a:rPr lang="ko-KR" altLang="en-US" dirty="0" err="1"/>
              <a:t>고영신</a:t>
            </a:r>
            <a:r>
              <a:rPr lang="ko-KR" altLang="en-US" dirty="0"/>
              <a:t> 부장과 협의중이며</a:t>
            </a:r>
            <a:r>
              <a:rPr lang="en-US" altLang="ko-KR" dirty="0"/>
              <a:t>, </a:t>
            </a:r>
            <a:r>
              <a:rPr lang="ko-KR" altLang="en-US" dirty="0"/>
              <a:t>다음 주 중으로 구체화 하겠습니다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r>
              <a:rPr lang="en-US" altLang="ko-KR" dirty="0"/>
              <a:t>2) </a:t>
            </a:r>
            <a:r>
              <a:rPr lang="ko-KR" altLang="en-US" dirty="0"/>
              <a:t>또한 실제 현업에 적용할 모델의 선정 기준을 설계하고 있습니다</a:t>
            </a:r>
            <a:r>
              <a:rPr lang="en-US" altLang="ko-KR" dirty="0"/>
              <a:t>. </a:t>
            </a:r>
            <a:r>
              <a:rPr lang="ko-KR" altLang="en-US" dirty="0"/>
              <a:t>다음 주 중으로 구체화하겠습니다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r>
              <a:rPr lang="en-US" altLang="ko-KR" dirty="0"/>
              <a:t>3) </a:t>
            </a:r>
            <a:r>
              <a:rPr lang="ko-KR" altLang="en-US" dirty="0"/>
              <a:t>이번 주에 논의한 내용을 기반으로 각 모듈 업데이트 하겠습니다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r>
              <a:rPr lang="en-US" altLang="ko-KR" dirty="0"/>
              <a:t>4) </a:t>
            </a:r>
            <a:r>
              <a:rPr lang="ko-KR" altLang="en-US" dirty="0"/>
              <a:t>업데이트 된 판독 모델을 관리하기 위해 추가 </a:t>
            </a:r>
            <a:r>
              <a:rPr lang="en-US" altLang="ko-KR" dirty="0"/>
              <a:t>DB</a:t>
            </a:r>
            <a:r>
              <a:rPr lang="ko-KR" altLang="en-US" dirty="0"/>
              <a:t>를 설계하겠습니다</a:t>
            </a:r>
            <a:r>
              <a:rPr lang="en-US" altLang="ko-KR" dirty="0"/>
              <a:t>. 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 marL="228600" indent="0">
              <a:buFontTx/>
              <a:buNone/>
            </a:pPr>
            <a:r>
              <a:rPr lang="en-US" altLang="ko-KR" dirty="0"/>
              <a:t>5. </a:t>
            </a:r>
            <a:r>
              <a:rPr lang="ko-KR" altLang="en-US" dirty="0"/>
              <a:t>논의사항</a:t>
            </a:r>
            <a:endParaRPr lang="en-US" altLang="ko-KR" dirty="0"/>
          </a:p>
          <a:p>
            <a:pPr marL="400050" indent="-171450">
              <a:buFontTx/>
              <a:buChar char="-"/>
            </a:pPr>
            <a:r>
              <a:rPr lang="en-US" altLang="ko-KR" dirty="0"/>
              <a:t>1)WSI </a:t>
            </a:r>
            <a:r>
              <a:rPr lang="ko-KR" altLang="en-US" dirty="0"/>
              <a:t>테스트 데이터셋 </a:t>
            </a:r>
            <a:r>
              <a:rPr lang="en-US" altLang="ko-KR" dirty="0"/>
              <a:t>/ 2) Patch generator </a:t>
            </a:r>
            <a:r>
              <a:rPr lang="ko-KR" altLang="en-US" dirty="0"/>
              <a:t>결과물 저장 위치를 </a:t>
            </a:r>
            <a:r>
              <a:rPr lang="ko-KR" altLang="en-US" dirty="0" err="1"/>
              <a:t>씨젠</a:t>
            </a:r>
            <a:r>
              <a:rPr lang="ko-KR" altLang="en-US" dirty="0"/>
              <a:t> 측과 논의하여 구체화하겠습니다</a:t>
            </a:r>
            <a:r>
              <a:rPr lang="en-US" altLang="ko-KR" dirty="0"/>
              <a:t>.  </a:t>
            </a:r>
          </a:p>
          <a:p>
            <a:pPr marL="400050" indent="-171450">
              <a:buFontTx/>
              <a:buChar char="-"/>
            </a:pPr>
            <a:endParaRPr lang="en-US" altLang="ko-KR" dirty="0"/>
          </a:p>
          <a:p>
            <a:pPr marL="228600" indent="0">
              <a:buFontTx/>
              <a:buNone/>
            </a:pP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641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0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0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4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5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6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6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46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6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46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9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1" name="Google Shape;51;p49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4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0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50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5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5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1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5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2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2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5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5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5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81CC-FF50-46ED-9C9D-436857B3C50B}" type="datetimeFigureOut">
              <a:rPr lang="ko-KR" altLang="en-US" smtClean="0"/>
              <a:t>2023-02-23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AAA5B-83C4-479E-BCDA-DDE3FDC92C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507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7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Incremental learning –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추천 모듈 테스트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382213"/>
            <a:ext cx="8013841" cy="6144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진행사항</a:t>
            </a:r>
            <a:r>
              <a:rPr lang="en-US" altLang="ko-KR" sz="1600" b="1" dirty="0">
                <a:latin typeface="+mn-ea"/>
                <a:cs typeface="Times New Roman" panose="02020603050405020304" pitchFamily="18" charset="0"/>
              </a:rPr>
              <a:t>(Summary)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b="1" dirty="0" err="1">
                <a:latin typeface="+mn-ea"/>
                <a:cs typeface="Cordia New"/>
              </a:rPr>
              <a:t>재진단</a:t>
            </a:r>
            <a:r>
              <a:rPr lang="ko-KR" altLang="en-US" sz="1600" b="1" dirty="0">
                <a:latin typeface="+mn-ea"/>
                <a:cs typeface="Cordia New"/>
              </a:rPr>
              <a:t> 일정 협의 중 </a:t>
            </a:r>
            <a:endParaRPr lang="en-US" altLang="ko-KR" sz="1600" b="1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n-ea"/>
                <a:cs typeface="Cordia New"/>
              </a:rPr>
              <a:t>씨젠</a:t>
            </a:r>
            <a:r>
              <a:rPr lang="ko-KR" altLang="en-US" dirty="0">
                <a:latin typeface="+mn-ea"/>
                <a:cs typeface="Cordia New"/>
              </a:rPr>
              <a:t> 내</a:t>
            </a:r>
            <a:r>
              <a:rPr lang="en-US" altLang="ko-KR" dirty="0">
                <a:latin typeface="+mn-ea"/>
                <a:cs typeface="Cordia New"/>
              </a:rPr>
              <a:t>, Stomach</a:t>
            </a:r>
            <a:r>
              <a:rPr lang="ko-KR" altLang="en-US" dirty="0">
                <a:latin typeface="+mn-ea"/>
                <a:cs typeface="Cordia New"/>
              </a:rPr>
              <a:t> 모델 업데이트에 대한 요구 식별 </a:t>
            </a:r>
            <a:endParaRPr lang="en-US" altLang="ko-KR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n-ea"/>
                <a:cs typeface="Cordia New"/>
              </a:rPr>
              <a:t>재진단</a:t>
            </a:r>
            <a:r>
              <a:rPr lang="ko-KR" altLang="en-US" dirty="0">
                <a:latin typeface="+mn-ea"/>
                <a:cs typeface="Cordia New"/>
              </a:rPr>
              <a:t> 관련 세부사항 </a:t>
            </a:r>
            <a:r>
              <a:rPr lang="ko-KR" altLang="en-US" dirty="0" err="1">
                <a:latin typeface="+mn-ea"/>
                <a:cs typeface="Cordia New"/>
              </a:rPr>
              <a:t>논의중</a:t>
            </a:r>
            <a:r>
              <a:rPr lang="en-US" altLang="ko-KR" dirty="0">
                <a:latin typeface="+mn-ea"/>
                <a:cs typeface="Cordia New"/>
              </a:rPr>
              <a:t> </a:t>
            </a:r>
          </a:p>
          <a:p>
            <a:pPr>
              <a:lnSpc>
                <a:spcPct val="150000"/>
              </a:lnSpc>
            </a:pP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2. AL </a:t>
            </a:r>
            <a:r>
              <a:rPr lang="ko-KR" altLang="en-US" sz="1600" b="1" dirty="0">
                <a:latin typeface="+mn-ea"/>
                <a:cs typeface="Cordia New"/>
              </a:rPr>
              <a:t>시스템 세부 사항 수정 </a:t>
            </a:r>
            <a:endParaRPr lang="en-US" altLang="ko-KR" sz="1600" b="1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Cordia New"/>
              </a:rPr>
              <a:t>Patch</a:t>
            </a:r>
            <a:r>
              <a:rPr lang="ko-KR" altLang="en-US" dirty="0">
                <a:latin typeface="+mn-ea"/>
                <a:cs typeface="Cordia New"/>
              </a:rPr>
              <a:t> </a:t>
            </a:r>
            <a:r>
              <a:rPr lang="en-US" altLang="ko-KR" dirty="0">
                <a:latin typeface="+mn-ea"/>
                <a:cs typeface="Cordia New"/>
              </a:rPr>
              <a:t>generator</a:t>
            </a:r>
            <a:r>
              <a:rPr lang="ko-KR" altLang="en-US" dirty="0">
                <a:latin typeface="+mn-ea"/>
                <a:cs typeface="Cordia New"/>
              </a:rPr>
              <a:t> </a:t>
            </a:r>
            <a:r>
              <a:rPr lang="en-US" altLang="ko-KR" dirty="0">
                <a:latin typeface="+mn-ea"/>
                <a:cs typeface="Cordia New"/>
              </a:rPr>
              <a:t>&lt;-&gt;</a:t>
            </a:r>
            <a:r>
              <a:rPr lang="ko-KR" altLang="en-US" dirty="0">
                <a:latin typeface="+mn-ea"/>
                <a:cs typeface="Cordia New"/>
              </a:rPr>
              <a:t> </a:t>
            </a:r>
            <a:r>
              <a:rPr lang="en-US" altLang="ko-KR" dirty="0">
                <a:latin typeface="+mn-ea"/>
                <a:cs typeface="Cordia New"/>
              </a:rPr>
              <a:t>Patch train </a:t>
            </a:r>
            <a:r>
              <a:rPr lang="ko-KR" altLang="en-US" dirty="0">
                <a:latin typeface="+mn-ea"/>
                <a:cs typeface="Cordia New"/>
              </a:rPr>
              <a:t>모듈 조율 </a:t>
            </a:r>
            <a:endParaRPr lang="en-US" altLang="ko-KR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Cordia New"/>
              </a:rPr>
              <a:t>False N </a:t>
            </a:r>
            <a:r>
              <a:rPr lang="ko-KR" altLang="en-US" dirty="0">
                <a:latin typeface="+mn-ea"/>
                <a:cs typeface="Cordia New"/>
              </a:rPr>
              <a:t>자동 </a:t>
            </a:r>
            <a:r>
              <a:rPr lang="ko-KR" altLang="en-US" dirty="0" err="1">
                <a:latin typeface="+mn-ea"/>
                <a:cs typeface="Cordia New"/>
              </a:rPr>
              <a:t>라벨링</a:t>
            </a:r>
            <a:r>
              <a:rPr lang="ko-KR" altLang="en-US" dirty="0">
                <a:latin typeface="+mn-ea"/>
                <a:cs typeface="Cordia New"/>
              </a:rPr>
              <a:t> 조건 변경 </a:t>
            </a:r>
            <a:endParaRPr lang="en-US" altLang="ko-KR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Cordia New"/>
              </a:rPr>
              <a:t>Colon Threshold </a:t>
            </a:r>
            <a:r>
              <a:rPr lang="ko-KR" altLang="en-US" dirty="0">
                <a:latin typeface="+mn-ea"/>
                <a:cs typeface="Cordia New"/>
              </a:rPr>
              <a:t>값 수정 </a:t>
            </a:r>
            <a:endParaRPr lang="en-US" altLang="ko-KR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3. WSI / Patch train </a:t>
            </a:r>
            <a:r>
              <a:rPr lang="ko-KR" altLang="en-US" sz="1600" b="1" dirty="0">
                <a:latin typeface="+mn-ea"/>
                <a:cs typeface="Cordia New"/>
              </a:rPr>
              <a:t>모듈 점검 완료 </a:t>
            </a: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4. </a:t>
            </a:r>
            <a:r>
              <a:rPr lang="ko-KR" altLang="en-US" sz="1600" b="1" dirty="0">
                <a:latin typeface="+mn-ea"/>
                <a:cs typeface="Cordia New"/>
              </a:rPr>
              <a:t>추후 일정 </a:t>
            </a: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5. </a:t>
            </a:r>
            <a:r>
              <a:rPr lang="ko-KR" altLang="en-US" sz="1600" b="1" dirty="0">
                <a:latin typeface="+mn-ea"/>
                <a:cs typeface="Cordia New"/>
              </a:rPr>
              <a:t>요청 사항</a:t>
            </a: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964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56AFB34-57D8-48B2-80E8-834F9CFA2251}"/>
              </a:ext>
            </a:extLst>
          </p:cNvPr>
          <p:cNvSpPr/>
          <p:nvPr/>
        </p:nvSpPr>
        <p:spPr>
          <a:xfrm>
            <a:off x="246206" y="458062"/>
            <a:ext cx="8681484" cy="1066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2. AL </a:t>
            </a:r>
            <a:r>
              <a:rPr lang="ko-KR" altLang="en-US" sz="1600" b="1" dirty="0">
                <a:latin typeface="+mn-ea"/>
                <a:cs typeface="Cordia New"/>
              </a:rPr>
              <a:t>시스템 세부 사항 수정 </a:t>
            </a:r>
            <a:endParaRPr lang="en-US" altLang="ko-KR" sz="1600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+mn-ea"/>
                <a:cs typeface="Cordia New"/>
              </a:rPr>
              <a:t>1) Patch</a:t>
            </a:r>
            <a:r>
              <a:rPr lang="ko-KR" altLang="en-US" b="1" dirty="0">
                <a:latin typeface="+mn-ea"/>
                <a:cs typeface="Cordia New"/>
              </a:rPr>
              <a:t> </a:t>
            </a:r>
            <a:r>
              <a:rPr lang="en-US" altLang="ko-KR" b="1" dirty="0">
                <a:latin typeface="+mn-ea"/>
                <a:cs typeface="Cordia New"/>
              </a:rPr>
              <a:t>generator</a:t>
            </a:r>
            <a:r>
              <a:rPr lang="ko-KR" altLang="en-US" b="1" dirty="0">
                <a:latin typeface="+mn-ea"/>
                <a:cs typeface="Cordia New"/>
              </a:rPr>
              <a:t> </a:t>
            </a:r>
            <a:r>
              <a:rPr lang="en-US" altLang="ko-KR" b="1" dirty="0">
                <a:latin typeface="+mn-ea"/>
                <a:cs typeface="Cordia New"/>
              </a:rPr>
              <a:t>&lt;-&gt;</a:t>
            </a:r>
            <a:r>
              <a:rPr lang="ko-KR" altLang="en-US" b="1" dirty="0">
                <a:latin typeface="+mn-ea"/>
                <a:cs typeface="Cordia New"/>
              </a:rPr>
              <a:t> </a:t>
            </a:r>
            <a:r>
              <a:rPr lang="en-US" altLang="ko-KR" b="1" dirty="0">
                <a:latin typeface="+mn-ea"/>
                <a:cs typeface="Cordia New"/>
              </a:rPr>
              <a:t>Patch train </a:t>
            </a:r>
            <a:r>
              <a:rPr lang="ko-KR" altLang="en-US" b="1" dirty="0">
                <a:latin typeface="+mn-ea"/>
                <a:cs typeface="Cordia New"/>
              </a:rPr>
              <a:t>모듈 조율</a:t>
            </a:r>
            <a:endParaRPr lang="en-US" altLang="ko-KR" b="1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  <a:cs typeface="Cordia New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BC124E0-6166-4718-B67D-C8B9EA063AF4}"/>
              </a:ext>
            </a:extLst>
          </p:cNvPr>
          <p:cNvGrpSpPr/>
          <p:nvPr/>
        </p:nvGrpSpPr>
        <p:grpSpPr>
          <a:xfrm>
            <a:off x="869084" y="1571966"/>
            <a:ext cx="725208" cy="559444"/>
            <a:chOff x="2551798" y="3054407"/>
            <a:chExt cx="776830" cy="599266"/>
          </a:xfrm>
        </p:grpSpPr>
        <p:sp>
          <p:nvSpPr>
            <p:cNvPr id="7" name="Google Shape;165;p7">
              <a:extLst>
                <a:ext uri="{FF2B5EF4-FFF2-40B4-BE49-F238E27FC236}">
                  <a16:creationId xmlns:a16="http://schemas.microsoft.com/office/drawing/2014/main" id="{F5959B47-3303-4F51-AF68-9241CB50BE55}"/>
                </a:ext>
              </a:extLst>
            </p:cNvPr>
            <p:cNvSpPr/>
            <p:nvPr/>
          </p:nvSpPr>
          <p:spPr>
            <a:xfrm>
              <a:off x="2569065" y="3054407"/>
              <a:ext cx="550606" cy="599266"/>
            </a:xfrm>
            <a:prstGeom prst="can">
              <a:avLst>
                <a:gd name="adj" fmla="val 25000"/>
              </a:avLst>
            </a:prstGeom>
            <a:gradFill>
              <a:gsLst>
                <a:gs pos="0">
                  <a:srgbClr val="F6F9FC"/>
                </a:gs>
                <a:gs pos="100000">
                  <a:srgbClr val="7F7F7F"/>
                </a:gs>
              </a:gsLst>
              <a:lin ang="5400000" scaled="0"/>
            </a:gradFill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67;p7">
              <a:extLst>
                <a:ext uri="{FF2B5EF4-FFF2-40B4-BE49-F238E27FC236}">
                  <a16:creationId xmlns:a16="http://schemas.microsoft.com/office/drawing/2014/main" id="{6B1CC583-6D3A-4B23-867A-BC96D543DD0A}"/>
                </a:ext>
              </a:extLst>
            </p:cNvPr>
            <p:cNvSpPr txBox="1"/>
            <p:nvPr/>
          </p:nvSpPr>
          <p:spPr>
            <a:xfrm>
              <a:off x="2551798" y="3184679"/>
              <a:ext cx="776830" cy="4313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#14</a:t>
              </a:r>
              <a:endParaRPr lang="en-US" altLang="ko-KR" sz="1200" dirty="0"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lang="en-US" altLang="ko-KR" sz="1200" dirty="0">
                  <a:latin typeface="Calibri"/>
                  <a:ea typeface="Calibri"/>
                  <a:cs typeface="Calibri"/>
                  <a:sym typeface="Calibri"/>
                </a:rPr>
                <a:t>DB</a:t>
              </a:r>
              <a:endPara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5951A13F-0A90-4924-9EBF-9345EB4A13ED}"/>
              </a:ext>
            </a:extLst>
          </p:cNvPr>
          <p:cNvGrpSpPr/>
          <p:nvPr/>
        </p:nvGrpSpPr>
        <p:grpSpPr>
          <a:xfrm>
            <a:off x="3108135" y="2377277"/>
            <a:ext cx="907621" cy="881451"/>
            <a:chOff x="1366536" y="3090218"/>
            <a:chExt cx="907621" cy="881451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AB4D231-4161-4A61-936C-B527CD92C763}"/>
                </a:ext>
              </a:extLst>
            </p:cNvPr>
            <p:cNvSpPr/>
            <p:nvPr/>
          </p:nvSpPr>
          <p:spPr>
            <a:xfrm>
              <a:off x="1366536" y="3717753"/>
              <a:ext cx="907621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en-US" altLang="ko-KR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Original data</a:t>
              </a: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269DC18F-0B92-448B-91C5-FE5364937C53}"/>
                </a:ext>
              </a:extLst>
            </p:cNvPr>
            <p:cNvGrpSpPr/>
            <p:nvPr/>
          </p:nvGrpSpPr>
          <p:grpSpPr>
            <a:xfrm>
              <a:off x="1451252" y="3090218"/>
              <a:ext cx="738193" cy="659739"/>
              <a:chOff x="302616" y="3411182"/>
              <a:chExt cx="365782" cy="326907"/>
            </a:xfrm>
          </p:grpSpPr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78AF65EA-D044-469F-A44C-1C1DCCC6B2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2616" y="3411182"/>
                <a:ext cx="365782" cy="326907"/>
              </a:xfrm>
              <a:prstGeom prst="rect">
                <a:avLst/>
              </a:prstGeom>
            </p:spPr>
          </p:pic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2959959-3443-43B1-B148-6E85376E2E43}"/>
                  </a:ext>
                </a:extLst>
              </p:cNvPr>
              <p:cNvSpPr/>
              <p:nvPr/>
            </p:nvSpPr>
            <p:spPr>
              <a:xfrm>
                <a:off x="331554" y="3530346"/>
                <a:ext cx="307905" cy="1410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 latinLnBrk="0">
                  <a:buClr>
                    <a:srgbClr val="000000"/>
                  </a:buClr>
                  <a:defRPr/>
                </a:pPr>
                <a:r>
                  <a:rPr lang="en-US" altLang="ko-KR" b="1" kern="0" dirty="0">
                    <a:solidFill>
                      <a:srgbClr val="000000"/>
                    </a:solidFill>
                    <a:ea typeface="Calibri"/>
                    <a:cs typeface="Calibri"/>
                    <a:sym typeface="Calibri"/>
                  </a:rPr>
                  <a:t>Patch</a:t>
                </a:r>
              </a:p>
            </p:txBody>
          </p: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CDA2B0E-F238-4261-AEDB-70A6A84C79F4}"/>
              </a:ext>
            </a:extLst>
          </p:cNvPr>
          <p:cNvGrpSpPr/>
          <p:nvPr/>
        </p:nvGrpSpPr>
        <p:grpSpPr>
          <a:xfrm>
            <a:off x="3173857" y="1571966"/>
            <a:ext cx="776175" cy="696653"/>
            <a:chOff x="2906066" y="3288302"/>
            <a:chExt cx="776175" cy="696653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62B10E2-FB16-4DDE-ACAB-A2ECD188A0CF}"/>
                </a:ext>
              </a:extLst>
            </p:cNvPr>
            <p:cNvGrpSpPr/>
            <p:nvPr/>
          </p:nvGrpSpPr>
          <p:grpSpPr>
            <a:xfrm>
              <a:off x="3000532" y="3288302"/>
              <a:ext cx="583369" cy="510825"/>
              <a:chOff x="2067855" y="4638211"/>
              <a:chExt cx="373332" cy="326907"/>
            </a:xfrm>
          </p:grpSpPr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95F625A2-E0A0-4ABC-87D5-29A9EF0D13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67855" y="4638211"/>
                <a:ext cx="373332" cy="326907"/>
              </a:xfrm>
              <a:prstGeom prst="rect">
                <a:avLst/>
              </a:prstGeom>
            </p:spPr>
          </p:pic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EFAF1AA7-67AF-416F-9025-0F1397387323}"/>
                  </a:ext>
                </a:extLst>
              </p:cNvPr>
              <p:cNvSpPr/>
              <p:nvPr/>
            </p:nvSpPr>
            <p:spPr>
              <a:xfrm>
                <a:off x="2116079" y="4737266"/>
                <a:ext cx="298239" cy="1370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 latinLnBrk="0">
                  <a:buClr>
                    <a:srgbClr val="000000"/>
                  </a:buClr>
                  <a:defRPr/>
                </a:pPr>
                <a:r>
                  <a:rPr lang="en-US" altLang="ko-KR" sz="1050" b="1" kern="0" dirty="0">
                    <a:solidFill>
                      <a:srgbClr val="000000"/>
                    </a:solidFill>
                    <a:ea typeface="Calibri"/>
                    <a:cs typeface="Calibri"/>
                    <a:sym typeface="Calibri"/>
                  </a:rPr>
                  <a:t>Patch</a:t>
                </a:r>
              </a:p>
            </p:txBody>
          </p:sp>
        </p:grp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655015D-5239-4E1B-A51F-D4245D1D6CB8}"/>
                </a:ext>
              </a:extLst>
            </p:cNvPr>
            <p:cNvSpPr/>
            <p:nvPr/>
          </p:nvSpPr>
          <p:spPr>
            <a:xfrm>
              <a:off x="2906066" y="3731039"/>
              <a:ext cx="776175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en-US" altLang="ko-KR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New data</a:t>
              </a:r>
            </a:p>
          </p:txBody>
        </p:sp>
      </p:grpSp>
      <p:sp>
        <p:nvSpPr>
          <p:cNvPr id="30" name="오른쪽 대괄호 29">
            <a:extLst>
              <a:ext uri="{FF2B5EF4-FFF2-40B4-BE49-F238E27FC236}">
                <a16:creationId xmlns:a16="http://schemas.microsoft.com/office/drawing/2014/main" id="{4BB49657-4098-42E9-AA6D-8EC77FCDBCE3}"/>
              </a:ext>
            </a:extLst>
          </p:cNvPr>
          <p:cNvSpPr/>
          <p:nvPr/>
        </p:nvSpPr>
        <p:spPr>
          <a:xfrm>
            <a:off x="4006525" y="1638476"/>
            <a:ext cx="232479" cy="1623281"/>
          </a:xfrm>
          <a:prstGeom prst="rightBracket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E9652121-52A7-4FAA-BD4C-AEF31170D8A5}"/>
              </a:ext>
            </a:extLst>
          </p:cNvPr>
          <p:cNvGrpSpPr/>
          <p:nvPr/>
        </p:nvGrpSpPr>
        <p:grpSpPr>
          <a:xfrm>
            <a:off x="4978443" y="1877869"/>
            <a:ext cx="1484702" cy="938504"/>
            <a:chOff x="4448216" y="3155948"/>
            <a:chExt cx="1484702" cy="938504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B384E15B-A204-4F46-A055-A2EE4DF19328}"/>
                </a:ext>
              </a:extLst>
            </p:cNvPr>
            <p:cNvGrpSpPr/>
            <p:nvPr/>
          </p:nvGrpSpPr>
          <p:grpSpPr>
            <a:xfrm>
              <a:off x="4596937" y="3155948"/>
              <a:ext cx="1079025" cy="763958"/>
              <a:chOff x="4309838" y="2996634"/>
              <a:chExt cx="1079025" cy="763958"/>
            </a:xfrm>
          </p:grpSpPr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3CD5B72-7079-41A4-9AED-079029B102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86306" y="3097408"/>
                <a:ext cx="1002557" cy="663184"/>
              </a:xfrm>
              <a:prstGeom prst="rect">
                <a:avLst/>
              </a:prstGeom>
            </p:spPr>
          </p:pic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BA40B9A5-5FDE-461B-93F2-3190F1DA2C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09838" y="2996634"/>
                <a:ext cx="383830" cy="383830"/>
              </a:xfrm>
              <a:prstGeom prst="rect">
                <a:avLst/>
              </a:prstGeom>
            </p:spPr>
          </p:pic>
        </p:grp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0E05751-21F6-41CD-A8E0-A4D8B24DFCFE}"/>
                </a:ext>
              </a:extLst>
            </p:cNvPr>
            <p:cNvSpPr/>
            <p:nvPr/>
          </p:nvSpPr>
          <p:spPr>
            <a:xfrm>
              <a:off x="4448216" y="3832842"/>
              <a:ext cx="1484702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defRPr/>
              </a:pPr>
              <a:r>
                <a:rPr lang="en-US" altLang="ko-KR" sz="1100" b="1" dirty="0">
                  <a:ea typeface="Calibri"/>
                  <a:cs typeface="Calibri"/>
                  <a:sym typeface="Calibri"/>
                </a:rPr>
                <a:t>Patch Train Module</a:t>
              </a:r>
            </a:p>
          </p:txBody>
        </p:sp>
      </p:grp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E64CC73D-244A-4A1E-95AC-6E37C4BF03EA}"/>
              </a:ext>
            </a:extLst>
          </p:cNvPr>
          <p:cNvCxnSpPr>
            <a:cxnSpLocks/>
          </p:cNvCxnSpPr>
          <p:nvPr/>
        </p:nvCxnSpPr>
        <p:spPr>
          <a:xfrm flipV="1">
            <a:off x="1407672" y="1850640"/>
            <a:ext cx="1833549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0691C7-5019-48AC-BC5E-777C7ABD4CD9}"/>
              </a:ext>
            </a:extLst>
          </p:cNvPr>
          <p:cNvSpPr/>
          <p:nvPr/>
        </p:nvSpPr>
        <p:spPr>
          <a:xfrm>
            <a:off x="1734221" y="1632447"/>
            <a:ext cx="855711" cy="422390"/>
          </a:xfrm>
          <a:prstGeom prst="roundRect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Patch Generator</a:t>
            </a:r>
          </a:p>
        </p:txBody>
      </p:sp>
      <p:sp>
        <p:nvSpPr>
          <p:cNvPr id="38" name="화살표: 오른쪽 37">
            <a:extLst>
              <a:ext uri="{FF2B5EF4-FFF2-40B4-BE49-F238E27FC236}">
                <a16:creationId xmlns:a16="http://schemas.microsoft.com/office/drawing/2014/main" id="{BB31C708-7F24-46B4-97C5-5CE200D52F8E}"/>
              </a:ext>
            </a:extLst>
          </p:cNvPr>
          <p:cNvSpPr/>
          <p:nvPr/>
        </p:nvSpPr>
        <p:spPr>
          <a:xfrm>
            <a:off x="4552597" y="2221984"/>
            <a:ext cx="232479" cy="294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087BB40-B471-4D33-A945-3A1E14B81595}"/>
              </a:ext>
            </a:extLst>
          </p:cNvPr>
          <p:cNvSpPr/>
          <p:nvPr/>
        </p:nvSpPr>
        <p:spPr>
          <a:xfrm>
            <a:off x="662571" y="1324764"/>
            <a:ext cx="5934874" cy="21550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C37ED3E-A351-49C4-8D99-22885AA18E86}"/>
              </a:ext>
            </a:extLst>
          </p:cNvPr>
          <p:cNvSpPr/>
          <p:nvPr/>
        </p:nvSpPr>
        <p:spPr>
          <a:xfrm>
            <a:off x="2589932" y="1595944"/>
            <a:ext cx="6463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ko-KR" sz="1100" b="1" dirty="0">
                <a:ea typeface="Calibri"/>
                <a:cs typeface="Calibri"/>
                <a:sym typeface="Calibri"/>
              </a:rPr>
              <a:t>Output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FCC8E46-C98E-4452-ADD4-016D4510F846}"/>
              </a:ext>
            </a:extLst>
          </p:cNvPr>
          <p:cNvSpPr/>
          <p:nvPr/>
        </p:nvSpPr>
        <p:spPr>
          <a:xfrm>
            <a:off x="4392903" y="1924032"/>
            <a:ext cx="52931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ko-KR" sz="1100" b="1" dirty="0">
                <a:ea typeface="Calibri"/>
                <a:cs typeface="Calibri"/>
                <a:sym typeface="Calibri"/>
              </a:rPr>
              <a:t>Input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F3F348A-CD4A-44E6-9783-01F6250B59CD}"/>
              </a:ext>
            </a:extLst>
          </p:cNvPr>
          <p:cNvSpPr/>
          <p:nvPr/>
        </p:nvSpPr>
        <p:spPr>
          <a:xfrm>
            <a:off x="258195" y="3571938"/>
            <a:ext cx="8531844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Cordia New"/>
              </a:rPr>
              <a:t>AL </a:t>
            </a:r>
            <a:r>
              <a:rPr lang="ko-KR" altLang="en-US" dirty="0">
                <a:latin typeface="+mn-ea"/>
                <a:cs typeface="Cordia New"/>
              </a:rPr>
              <a:t>시스템의 각 모듈이 유기적으로 연결되기 위해</a:t>
            </a:r>
            <a:r>
              <a:rPr lang="en-US" altLang="ko-KR" dirty="0">
                <a:latin typeface="+mn-ea"/>
                <a:cs typeface="Cordia New"/>
              </a:rPr>
              <a:t>, </a:t>
            </a:r>
            <a:r>
              <a:rPr lang="ko-KR" altLang="en-US" dirty="0">
                <a:latin typeface="+mn-ea"/>
                <a:cs typeface="Cordia New"/>
              </a:rPr>
              <a:t>각 단계별 입력</a:t>
            </a:r>
            <a:r>
              <a:rPr lang="en-US" altLang="ko-KR" dirty="0">
                <a:latin typeface="+mn-ea"/>
                <a:cs typeface="Cordia New"/>
              </a:rPr>
              <a:t>/</a:t>
            </a:r>
            <a:r>
              <a:rPr lang="ko-KR" altLang="en-US" dirty="0">
                <a:latin typeface="+mn-ea"/>
                <a:cs typeface="Cordia New"/>
              </a:rPr>
              <a:t>결과값 조율이 필요함</a:t>
            </a:r>
            <a:endParaRPr lang="en-US" altLang="ko-KR" b="1" dirty="0">
              <a:latin typeface="Calibri" panose="020F0502020204030204" pitchFamily="34" charset="0"/>
              <a:cs typeface="Cordia New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Calibri" panose="020F0502020204030204" pitchFamily="34" charset="0"/>
                <a:cs typeface="Cordia New"/>
              </a:rPr>
              <a:t>신규 데이터의 경우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,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 학습 기간에 따른 데이터 필터링 기능 필요 </a:t>
            </a:r>
            <a:endParaRPr lang="en-US" altLang="ko-KR" dirty="0">
              <a:latin typeface="Calibri" panose="020F0502020204030204" pitchFamily="34" charset="0"/>
              <a:cs typeface="Cordia New"/>
            </a:endParaRPr>
          </a:p>
          <a:p>
            <a:pPr lvl="1">
              <a:lnSpc>
                <a:spcPct val="150000"/>
              </a:lnSpc>
            </a:pPr>
            <a:endParaRPr lang="en-US" altLang="ko-KR" b="1" dirty="0">
              <a:latin typeface="Calibri" panose="020F0502020204030204" pitchFamily="34" charset="0"/>
              <a:cs typeface="Cordia New"/>
            </a:endParaRPr>
          </a:p>
          <a:p>
            <a:pPr lvl="1">
              <a:lnSpc>
                <a:spcPct val="150000"/>
              </a:lnSpc>
            </a:pPr>
            <a:r>
              <a:rPr lang="ko-KR" altLang="en-US" b="1" dirty="0">
                <a:latin typeface="Calibri" panose="020F0502020204030204" pitchFamily="34" charset="0"/>
                <a:cs typeface="Cordia New"/>
              </a:rPr>
              <a:t>결론 </a:t>
            </a:r>
            <a:endParaRPr lang="en-US" altLang="ko-KR" b="1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EF1C9B15-9F0E-45DE-9D18-27636D26DC3F}"/>
              </a:ext>
            </a:extLst>
          </p:cNvPr>
          <p:cNvGrpSpPr/>
          <p:nvPr/>
        </p:nvGrpSpPr>
        <p:grpSpPr>
          <a:xfrm>
            <a:off x="372641" y="5229499"/>
            <a:ext cx="4572000" cy="670496"/>
            <a:chOff x="2856384" y="676246"/>
            <a:chExt cx="4572000" cy="670496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52E31470-33A1-4673-9DD9-C180653E403D}"/>
                </a:ext>
              </a:extLst>
            </p:cNvPr>
            <p:cNvSpPr/>
            <p:nvPr/>
          </p:nvSpPr>
          <p:spPr>
            <a:xfrm>
              <a:off x="2856384" y="676246"/>
              <a:ext cx="3832347" cy="6704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E41CC94E-918E-4D61-8997-DB3E70409A9B}"/>
                </a:ext>
              </a:extLst>
            </p:cNvPr>
            <p:cNvSpPr/>
            <p:nvPr/>
          </p:nvSpPr>
          <p:spPr>
            <a:xfrm>
              <a:off x="2856384" y="792020"/>
              <a:ext cx="4572000" cy="43088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/>
                <a:t>양식: 날짜/ </a:t>
              </a:r>
              <a:r>
                <a:rPr lang="ko-KR" altLang="en-US" sz="1100" dirty="0" err="1"/>
                <a:t>anatomy</a:t>
              </a:r>
              <a:r>
                <a:rPr lang="ko-KR" altLang="en-US" sz="1100" dirty="0"/>
                <a:t>/ 데이터 타입/ </a:t>
              </a:r>
              <a:r>
                <a:rPr lang="ko-KR" altLang="en-US" sz="1100" dirty="0" err="1"/>
                <a:t>추천자</a:t>
              </a:r>
              <a:r>
                <a:rPr lang="ko-KR" altLang="en-US" sz="1100" dirty="0"/>
                <a:t>/ </a:t>
              </a:r>
              <a:r>
                <a:rPr lang="ko-KR" altLang="en-US" sz="1100" dirty="0" err="1"/>
                <a:t>Ground</a:t>
              </a:r>
              <a:r>
                <a:rPr lang="ko-KR" altLang="en-US" sz="1100" dirty="0"/>
                <a:t> </a:t>
              </a:r>
              <a:r>
                <a:rPr lang="ko-KR" altLang="en-US" sz="1100" dirty="0" err="1"/>
                <a:t>truth</a:t>
              </a:r>
              <a:endParaRPr lang="ko-KR" altLang="en-US" sz="11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/>
                <a:t>예시 : 20221220/</a:t>
              </a:r>
              <a:r>
                <a:rPr lang="ko-KR" altLang="en-US" sz="1100" dirty="0" err="1"/>
                <a:t>colon</a:t>
              </a:r>
              <a:r>
                <a:rPr lang="ko-KR" altLang="en-US" sz="1100" dirty="0"/>
                <a:t> /</a:t>
              </a:r>
              <a:r>
                <a:rPr lang="ko-KR" altLang="en-US" sz="1100" dirty="0" err="1"/>
                <a:t>patch</a:t>
              </a:r>
              <a:r>
                <a:rPr lang="ko-KR" altLang="en-US" sz="1100" dirty="0"/>
                <a:t>/</a:t>
              </a:r>
              <a:r>
                <a:rPr lang="ko-KR" altLang="en-US" sz="1100" dirty="0" err="1"/>
                <a:t>system</a:t>
              </a:r>
              <a:r>
                <a:rPr lang="ko-KR" altLang="en-US" sz="1100" dirty="0"/>
                <a:t>/</a:t>
              </a:r>
              <a:r>
                <a:rPr lang="ko-KR" altLang="en-US" sz="1100" dirty="0" err="1"/>
                <a:t>D</a:t>
              </a:r>
              <a:endParaRPr lang="ko-KR" altLang="en-US" sz="1100" dirty="0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AB7468DA-5FBC-4FBA-8B02-4D8D427C98DE}"/>
              </a:ext>
            </a:extLst>
          </p:cNvPr>
          <p:cNvGrpSpPr/>
          <p:nvPr/>
        </p:nvGrpSpPr>
        <p:grpSpPr>
          <a:xfrm>
            <a:off x="4922215" y="5229499"/>
            <a:ext cx="4572000" cy="670496"/>
            <a:chOff x="2856384" y="676246"/>
            <a:chExt cx="4572000" cy="670496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DF1F7776-AA0D-45B5-B0E1-3475133D7AF0}"/>
                </a:ext>
              </a:extLst>
            </p:cNvPr>
            <p:cNvSpPr/>
            <p:nvPr/>
          </p:nvSpPr>
          <p:spPr>
            <a:xfrm>
              <a:off x="2856384" y="676246"/>
              <a:ext cx="3832347" cy="6704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3503298A-A80A-4F35-A8C6-38C791E79A4E}"/>
                </a:ext>
              </a:extLst>
            </p:cNvPr>
            <p:cNvSpPr/>
            <p:nvPr/>
          </p:nvSpPr>
          <p:spPr>
            <a:xfrm>
              <a:off x="2856384" y="822814"/>
              <a:ext cx="4572000" cy="43088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/>
                <a:t>양식: 날짜/ </a:t>
              </a:r>
              <a:r>
                <a:rPr lang="ko-KR" altLang="en-US" sz="1100" dirty="0" err="1"/>
                <a:t>anatomy</a:t>
              </a:r>
              <a:r>
                <a:rPr lang="ko-KR" altLang="en-US" sz="1100" dirty="0"/>
                <a:t>/ </a:t>
              </a:r>
              <a:r>
                <a:rPr lang="ko-KR" altLang="en-US" sz="1100" strike="sngStrike" dirty="0">
                  <a:solidFill>
                    <a:srgbClr val="FF0000"/>
                  </a:solidFill>
                </a:rPr>
                <a:t>데이터 타입</a:t>
              </a:r>
              <a:r>
                <a:rPr lang="en-US" altLang="ko-KR" sz="1100" strike="sngStrike" dirty="0">
                  <a:solidFill>
                    <a:srgbClr val="FF0000"/>
                  </a:solidFill>
                </a:rPr>
                <a:t>/</a:t>
              </a:r>
              <a:r>
                <a:rPr lang="ko-KR" altLang="en-US" sz="1100" dirty="0"/>
                <a:t> </a:t>
              </a:r>
              <a:r>
                <a:rPr lang="ko-KR" altLang="en-US" sz="1100" dirty="0" err="1"/>
                <a:t>추천자</a:t>
              </a:r>
              <a:r>
                <a:rPr lang="ko-KR" altLang="en-US" sz="1100" dirty="0"/>
                <a:t>/ </a:t>
              </a:r>
              <a:r>
                <a:rPr lang="ko-KR" altLang="en-US" sz="1100" dirty="0" err="1"/>
                <a:t>Ground</a:t>
              </a:r>
              <a:r>
                <a:rPr lang="ko-KR" altLang="en-US" sz="1100" dirty="0"/>
                <a:t> </a:t>
              </a:r>
              <a:r>
                <a:rPr lang="ko-KR" altLang="en-US" sz="1100" dirty="0" err="1"/>
                <a:t>truth</a:t>
              </a:r>
              <a:endParaRPr lang="ko-KR" altLang="en-US" sz="1100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100" dirty="0"/>
                <a:t>예시 : 20221220/</a:t>
              </a:r>
              <a:r>
                <a:rPr lang="ko-KR" altLang="en-US" sz="1100" dirty="0" err="1"/>
                <a:t>colon</a:t>
              </a:r>
              <a:r>
                <a:rPr lang="ko-KR" altLang="en-US" sz="1100" dirty="0"/>
                <a:t> </a:t>
              </a:r>
              <a:r>
                <a:rPr lang="en-US" altLang="ko-KR" sz="1100" dirty="0"/>
                <a:t>/</a:t>
              </a:r>
              <a:r>
                <a:rPr lang="ko-KR" altLang="en-US" sz="1100" dirty="0"/>
                <a:t> </a:t>
              </a:r>
              <a:r>
                <a:rPr lang="en-US" altLang="ko-KR" sz="1100" strike="sngStrike" dirty="0">
                  <a:solidFill>
                    <a:srgbClr val="FF0000"/>
                  </a:solidFill>
                </a:rPr>
                <a:t>patch /</a:t>
              </a:r>
              <a:r>
                <a:rPr lang="ko-KR" altLang="en-US" sz="1100" dirty="0" err="1"/>
                <a:t>system</a:t>
              </a:r>
              <a:r>
                <a:rPr lang="ko-KR" altLang="en-US" sz="1100" dirty="0"/>
                <a:t>/</a:t>
              </a:r>
              <a:r>
                <a:rPr lang="ko-KR" altLang="en-US" sz="1100" dirty="0" err="1"/>
                <a:t>D</a:t>
              </a:r>
              <a:endParaRPr lang="ko-KR" altLang="en-US" sz="1100" dirty="0"/>
            </a:p>
          </p:txBody>
        </p:sp>
      </p:grp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E7B012C6-22A0-4868-B1AE-18D8E531C0D6}"/>
              </a:ext>
            </a:extLst>
          </p:cNvPr>
          <p:cNvSpPr/>
          <p:nvPr/>
        </p:nvSpPr>
        <p:spPr>
          <a:xfrm>
            <a:off x="4392903" y="5396349"/>
            <a:ext cx="232479" cy="294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639C8BA-3FD0-4B0B-A480-CAFF33D8C071}"/>
              </a:ext>
            </a:extLst>
          </p:cNvPr>
          <p:cNvSpPr/>
          <p:nvPr/>
        </p:nvSpPr>
        <p:spPr>
          <a:xfrm>
            <a:off x="455167" y="4921722"/>
            <a:ext cx="9204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&lt;Before&gt;</a:t>
            </a:r>
            <a:endParaRPr lang="ko-KR" altLang="en-US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1CC1A348-577B-418A-A0DC-C66B0D31AF04}"/>
              </a:ext>
            </a:extLst>
          </p:cNvPr>
          <p:cNvSpPr/>
          <p:nvPr/>
        </p:nvSpPr>
        <p:spPr>
          <a:xfrm>
            <a:off x="4939610" y="4921722"/>
            <a:ext cx="7713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&lt;After&gt;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5296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56AFB34-57D8-48B2-80E8-834F9CFA2251}"/>
              </a:ext>
            </a:extLst>
          </p:cNvPr>
          <p:cNvSpPr/>
          <p:nvPr/>
        </p:nvSpPr>
        <p:spPr>
          <a:xfrm>
            <a:off x="246206" y="458062"/>
            <a:ext cx="8681484" cy="1396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Cordia New"/>
              </a:rPr>
              <a:t>2. Al </a:t>
            </a:r>
            <a:r>
              <a:rPr lang="ko-KR" altLang="en-US" sz="1600" b="1" dirty="0">
                <a:latin typeface="+mn-ea"/>
                <a:cs typeface="Cordia New"/>
              </a:rPr>
              <a:t>시스템 세부 사항 수정</a:t>
            </a:r>
            <a:r>
              <a:rPr lang="en-US" altLang="ko-KR" sz="1600" b="1" dirty="0">
                <a:latin typeface="+mn-ea"/>
                <a:cs typeface="Cordia New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b="1" dirty="0" err="1">
                <a:latin typeface="+mn-ea"/>
                <a:cs typeface="Cordia New"/>
              </a:rPr>
              <a:t>고려점</a:t>
            </a:r>
            <a:r>
              <a:rPr lang="ko-KR" altLang="en-US" b="1" dirty="0">
                <a:latin typeface="+mn-ea"/>
                <a:cs typeface="Cordia New"/>
              </a:rPr>
              <a:t> </a:t>
            </a:r>
            <a:r>
              <a:rPr lang="en-US" altLang="ko-KR" b="1" dirty="0">
                <a:latin typeface="+mn-ea"/>
                <a:cs typeface="Cordia New"/>
              </a:rPr>
              <a:t>: </a:t>
            </a:r>
            <a:r>
              <a:rPr lang="ko-KR" altLang="en-US" b="1" dirty="0">
                <a:latin typeface="+mn-ea"/>
                <a:cs typeface="Cordia New"/>
              </a:rPr>
              <a:t>모듈 학습 시</a:t>
            </a:r>
            <a:r>
              <a:rPr lang="en-US" altLang="ko-KR" b="1" dirty="0">
                <a:latin typeface="+mn-ea"/>
                <a:cs typeface="Cordia New"/>
              </a:rPr>
              <a:t>, </a:t>
            </a:r>
            <a:r>
              <a:rPr lang="ko-KR" altLang="en-US" b="1" dirty="0">
                <a:latin typeface="+mn-ea"/>
                <a:cs typeface="Cordia New"/>
              </a:rPr>
              <a:t>클래스별 비중을 맞춰야</a:t>
            </a:r>
            <a:r>
              <a:rPr lang="en-US" altLang="ko-KR" b="1" dirty="0">
                <a:latin typeface="+mn-ea"/>
                <a:cs typeface="Cordia New"/>
              </a:rPr>
              <a:t>(Balance) </a:t>
            </a:r>
            <a:r>
              <a:rPr lang="ko-KR" altLang="en-US" b="1" dirty="0">
                <a:latin typeface="+mn-ea"/>
                <a:cs typeface="Cordia New"/>
              </a:rPr>
              <a:t>학습 편향을 방지할 수 있음 </a:t>
            </a:r>
            <a:endParaRPr lang="en-US" altLang="ko-KR" b="1" dirty="0">
              <a:latin typeface="+mn-ea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ko-KR" altLang="en-US" b="1" dirty="0">
                <a:latin typeface="+mn-ea"/>
                <a:cs typeface="Cordia New"/>
              </a:rPr>
              <a:t>기존 방안 </a:t>
            </a:r>
            <a:r>
              <a:rPr lang="en-US" altLang="ko-KR" b="1" dirty="0">
                <a:latin typeface="+mn-ea"/>
                <a:cs typeface="Cordia New"/>
              </a:rPr>
              <a:t>: Patch </a:t>
            </a:r>
            <a:r>
              <a:rPr lang="ko-KR" altLang="en-US" b="1" dirty="0">
                <a:latin typeface="+mn-ea"/>
                <a:cs typeface="Cordia New"/>
              </a:rPr>
              <a:t>추천 단계에서 패치 수를 조절</a:t>
            </a:r>
            <a:endParaRPr lang="en-US" altLang="ko-KR" b="1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Calibri" panose="020F0502020204030204" pitchFamily="34" charset="0"/>
                <a:cs typeface="Cordia New"/>
              </a:rPr>
              <a:t>Ex)- Threshold </a:t>
            </a:r>
            <a:r>
              <a:rPr lang="ko-KR" altLang="en-US" b="1" dirty="0">
                <a:latin typeface="Calibri" panose="020F0502020204030204" pitchFamily="34" charset="0"/>
                <a:cs typeface="Cordia New"/>
              </a:rPr>
              <a:t>값 하향 조정</a:t>
            </a:r>
            <a:r>
              <a:rPr lang="en-US" altLang="ko-KR" b="1" dirty="0">
                <a:latin typeface="Calibri" panose="020F0502020204030204" pitchFamily="34" charset="0"/>
                <a:cs typeface="Cordia New"/>
              </a:rPr>
              <a:t>, WSI </a:t>
            </a:r>
            <a:r>
              <a:rPr lang="ko-KR" altLang="en-US" b="1" dirty="0">
                <a:latin typeface="Calibri" panose="020F0502020204030204" pitchFamily="34" charset="0"/>
                <a:cs typeface="Cordia New"/>
              </a:rPr>
              <a:t>당 추천 </a:t>
            </a:r>
            <a:r>
              <a:rPr lang="en-US" altLang="ko-KR" b="1" dirty="0">
                <a:latin typeface="Calibri" panose="020F0502020204030204" pitchFamily="34" charset="0"/>
                <a:cs typeface="Cordia New"/>
              </a:rPr>
              <a:t>Patch </a:t>
            </a:r>
            <a:r>
              <a:rPr lang="ko-KR" altLang="en-US" b="1" dirty="0">
                <a:latin typeface="Calibri" panose="020F0502020204030204" pitchFamily="34" charset="0"/>
                <a:cs typeface="Cordia New"/>
              </a:rPr>
              <a:t>수 조절</a:t>
            </a:r>
            <a:endParaRPr lang="en-US" altLang="ko-KR" b="1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EF1C9B15-9F0E-45DE-9D18-27636D26DC3F}"/>
              </a:ext>
            </a:extLst>
          </p:cNvPr>
          <p:cNvGrpSpPr/>
          <p:nvPr/>
        </p:nvGrpSpPr>
        <p:grpSpPr>
          <a:xfrm>
            <a:off x="6214615" y="2745435"/>
            <a:ext cx="2900512" cy="1105986"/>
            <a:chOff x="2856385" y="676246"/>
            <a:chExt cx="2826089" cy="1195950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52E31470-33A1-4673-9DD9-C180653E403D}"/>
                </a:ext>
              </a:extLst>
            </p:cNvPr>
            <p:cNvSpPr/>
            <p:nvPr/>
          </p:nvSpPr>
          <p:spPr>
            <a:xfrm>
              <a:off x="2856385" y="676246"/>
              <a:ext cx="2664846" cy="11959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E41CC94E-918E-4D61-8997-DB3E70409A9B}"/>
                </a:ext>
              </a:extLst>
            </p:cNvPr>
            <p:cNvSpPr/>
            <p:nvPr/>
          </p:nvSpPr>
          <p:spPr>
            <a:xfrm>
              <a:off x="2884402" y="751628"/>
              <a:ext cx="2798072" cy="9387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100" dirty="0"/>
                <a:t>추천 모듈 외에도</a:t>
              </a:r>
              <a:r>
                <a:rPr lang="en-US" altLang="ko-KR" sz="1100" dirty="0"/>
                <a:t>, </a:t>
              </a:r>
            </a:p>
            <a:p>
              <a:r>
                <a:rPr lang="ko-KR" altLang="en-US" sz="1100" b="1" dirty="0"/>
                <a:t>클래스 비중을 조정 가능</a:t>
              </a:r>
              <a:r>
                <a:rPr lang="ko-KR" altLang="en-US" sz="1100" dirty="0"/>
                <a:t> </a:t>
              </a:r>
              <a:endParaRPr lang="en-US" altLang="ko-KR" sz="1100" dirty="0"/>
            </a:p>
            <a:p>
              <a:endParaRPr lang="en-US" altLang="ko-KR" sz="1100" dirty="0"/>
            </a:p>
            <a:p>
              <a:r>
                <a:rPr lang="ko-KR" altLang="en-US" sz="1100" dirty="0"/>
                <a:t>더불어</a:t>
              </a:r>
              <a:r>
                <a:rPr lang="en-US" altLang="ko-KR" sz="1100" dirty="0"/>
                <a:t>, </a:t>
              </a:r>
              <a:r>
                <a:rPr lang="ko-KR" altLang="en-US" sz="1100" dirty="0"/>
                <a:t>추천 모듈에서 제한 시 </a:t>
              </a:r>
              <a:endParaRPr lang="en-US" altLang="ko-KR" sz="1100" dirty="0"/>
            </a:p>
            <a:p>
              <a:r>
                <a:rPr lang="ko-KR" altLang="en-US" sz="1100" u="sng" dirty="0"/>
                <a:t>분석 간 고려요소가 증가한다</a:t>
              </a:r>
              <a:r>
                <a:rPr lang="ko-KR" altLang="en-US" sz="1100" dirty="0"/>
                <a:t>는 </a:t>
              </a:r>
              <a:r>
                <a:rPr lang="ko-KR" altLang="en-US" sz="1100" b="1" dirty="0"/>
                <a:t>단점 존재 </a:t>
              </a:r>
              <a:endParaRPr lang="en-US" altLang="ko-KR" sz="1100" b="1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2D4082B-2E59-4561-B8A6-5A2553D62F91}"/>
              </a:ext>
            </a:extLst>
          </p:cNvPr>
          <p:cNvGrpSpPr/>
          <p:nvPr/>
        </p:nvGrpSpPr>
        <p:grpSpPr>
          <a:xfrm>
            <a:off x="372641" y="2101953"/>
            <a:ext cx="5610288" cy="1973448"/>
            <a:chOff x="732831" y="2190642"/>
            <a:chExt cx="5610288" cy="197344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30052B6E-8AB9-4C55-9B53-B9A44F1E4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88814" y="2190642"/>
              <a:ext cx="670496" cy="670496"/>
            </a:xfrm>
            <a:prstGeom prst="rect">
              <a:avLst/>
            </a:prstGeom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8013A11A-9FC1-42F5-B4E5-4847C9E58B0B}"/>
                </a:ext>
              </a:extLst>
            </p:cNvPr>
            <p:cNvGrpSpPr/>
            <p:nvPr/>
          </p:nvGrpSpPr>
          <p:grpSpPr>
            <a:xfrm>
              <a:off x="5182769" y="2312977"/>
              <a:ext cx="771365" cy="521147"/>
              <a:chOff x="5659439" y="2670507"/>
              <a:chExt cx="840030" cy="567538"/>
            </a:xfrm>
          </p:grpSpPr>
          <p:pic>
            <p:nvPicPr>
              <p:cNvPr id="51" name="그림 50">
                <a:extLst>
                  <a:ext uri="{FF2B5EF4-FFF2-40B4-BE49-F238E27FC236}">
                    <a16:creationId xmlns:a16="http://schemas.microsoft.com/office/drawing/2014/main" id="{8BC9C9E9-9A46-44EA-8CE1-30B713CDE0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95562" y="2706266"/>
                <a:ext cx="803907" cy="531779"/>
              </a:xfrm>
              <a:prstGeom prst="rect">
                <a:avLst/>
              </a:prstGeom>
            </p:spPr>
          </p:pic>
          <p:pic>
            <p:nvPicPr>
              <p:cNvPr id="55" name="그림 54">
                <a:extLst>
                  <a:ext uri="{FF2B5EF4-FFF2-40B4-BE49-F238E27FC236}">
                    <a16:creationId xmlns:a16="http://schemas.microsoft.com/office/drawing/2014/main" id="{8C507E5E-A120-4973-A5A3-079688A24F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59439" y="2670507"/>
                <a:ext cx="307777" cy="307777"/>
              </a:xfrm>
              <a:prstGeom prst="rect">
                <a:avLst/>
              </a:prstGeom>
            </p:spPr>
          </p:pic>
        </p:grp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12EBEAD-0696-4690-9991-3C06D42D6CF9}"/>
                </a:ext>
              </a:extLst>
            </p:cNvPr>
            <p:cNvSpPr/>
            <p:nvPr/>
          </p:nvSpPr>
          <p:spPr>
            <a:xfrm>
              <a:off x="2235130" y="2807640"/>
              <a:ext cx="678391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ko-KR" altLang="en-US" sz="90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추천 모듈</a:t>
              </a:r>
              <a:endParaRPr lang="en-US" altLang="ko-KR" sz="90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427FA4E1-A705-41E6-BCF9-4D53E775FB8E}"/>
                </a:ext>
              </a:extLst>
            </p:cNvPr>
            <p:cNvGrpSpPr/>
            <p:nvPr/>
          </p:nvGrpSpPr>
          <p:grpSpPr>
            <a:xfrm>
              <a:off x="3736654" y="2196286"/>
              <a:ext cx="716863" cy="945860"/>
              <a:chOff x="3756109" y="2161862"/>
              <a:chExt cx="716863" cy="945860"/>
            </a:xfrm>
          </p:grpSpPr>
          <p:pic>
            <p:nvPicPr>
              <p:cNvPr id="47" name="그림 46">
                <a:extLst>
                  <a:ext uri="{FF2B5EF4-FFF2-40B4-BE49-F238E27FC236}">
                    <a16:creationId xmlns:a16="http://schemas.microsoft.com/office/drawing/2014/main" id="{0670C96D-AF34-4BE0-9659-75E8A1884A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92705" y="2161862"/>
                <a:ext cx="669084" cy="669084"/>
              </a:xfrm>
              <a:prstGeom prst="rect">
                <a:avLst/>
              </a:prstGeom>
            </p:spPr>
          </p:pic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7C842967-68DB-4118-9B4B-BF559B4AD0AC}"/>
                  </a:ext>
                </a:extLst>
              </p:cNvPr>
              <p:cNvSpPr/>
              <p:nvPr/>
            </p:nvSpPr>
            <p:spPr>
              <a:xfrm>
                <a:off x="3756109" y="2738390"/>
                <a:ext cx="7168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 latinLnBrk="0">
                  <a:buClr>
                    <a:srgbClr val="000000"/>
                  </a:buClr>
                  <a:defRPr/>
                </a:pPr>
                <a:r>
                  <a:rPr lang="en-US" altLang="ko-KR" sz="900" b="1" kern="0" dirty="0">
                    <a:solidFill>
                      <a:srgbClr val="000000"/>
                    </a:solidFill>
                    <a:ea typeface="Calibri"/>
                    <a:cs typeface="Calibri"/>
                    <a:sym typeface="Calibri"/>
                  </a:rPr>
                  <a:t>Patch</a:t>
                </a:r>
              </a:p>
              <a:p>
                <a:pPr lvl="0" algn="ctr" latinLnBrk="0">
                  <a:buClr>
                    <a:srgbClr val="000000"/>
                  </a:buClr>
                  <a:defRPr/>
                </a:pPr>
                <a:r>
                  <a:rPr lang="en-US" altLang="ko-KR" sz="900" b="1" kern="0" dirty="0">
                    <a:solidFill>
                      <a:srgbClr val="000000"/>
                    </a:solidFill>
                    <a:ea typeface="Calibri"/>
                    <a:cs typeface="Calibri"/>
                    <a:sym typeface="Calibri"/>
                  </a:rPr>
                  <a:t>generator</a:t>
                </a:r>
              </a:p>
            </p:txBody>
          </p:sp>
        </p:grp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92E91227-6904-4DF8-939E-1EC66CA8C94F}"/>
                </a:ext>
              </a:extLst>
            </p:cNvPr>
            <p:cNvSpPr/>
            <p:nvPr/>
          </p:nvSpPr>
          <p:spPr>
            <a:xfrm>
              <a:off x="5230861" y="2807640"/>
              <a:ext cx="729687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en-US" altLang="ko-KR" sz="90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Train </a:t>
              </a:r>
              <a:r>
                <a:rPr lang="ko-KR" altLang="en-US" sz="90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모듈</a:t>
              </a:r>
              <a:endParaRPr lang="en-US" altLang="ko-KR" sz="90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화살표: 오른쪽 61">
              <a:extLst>
                <a:ext uri="{FF2B5EF4-FFF2-40B4-BE49-F238E27FC236}">
                  <a16:creationId xmlns:a16="http://schemas.microsoft.com/office/drawing/2014/main" id="{703BBA88-1640-4BD5-94C7-5BE195E388A2}"/>
                </a:ext>
              </a:extLst>
            </p:cNvPr>
            <p:cNvSpPr/>
            <p:nvPr/>
          </p:nvSpPr>
          <p:spPr>
            <a:xfrm>
              <a:off x="3247908" y="2495418"/>
              <a:ext cx="232479" cy="29448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화살표: 오른쪽 62">
              <a:extLst>
                <a:ext uri="{FF2B5EF4-FFF2-40B4-BE49-F238E27FC236}">
                  <a16:creationId xmlns:a16="http://schemas.microsoft.com/office/drawing/2014/main" id="{10EA79D0-EBE0-4EE8-82F6-CA68D227CD08}"/>
                </a:ext>
              </a:extLst>
            </p:cNvPr>
            <p:cNvSpPr/>
            <p:nvPr/>
          </p:nvSpPr>
          <p:spPr>
            <a:xfrm>
              <a:off x="4707131" y="2495418"/>
              <a:ext cx="232479" cy="29448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BAE71AF6-D7FC-4F17-B29E-B0BAC8C872B8}"/>
                </a:ext>
              </a:extLst>
            </p:cNvPr>
            <p:cNvSpPr/>
            <p:nvPr/>
          </p:nvSpPr>
          <p:spPr>
            <a:xfrm>
              <a:off x="891528" y="3317250"/>
              <a:ext cx="54373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ko-KR" altLang="en-US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방안</a:t>
              </a:r>
              <a:endParaRPr lang="en-US" altLang="ko-KR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29B04E0E-E8BB-4019-98F0-C8FDF5658A74}"/>
                </a:ext>
              </a:extLst>
            </p:cNvPr>
            <p:cNvSpPr/>
            <p:nvPr/>
          </p:nvSpPr>
          <p:spPr>
            <a:xfrm>
              <a:off x="2108494" y="3317250"/>
              <a:ext cx="931665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ko-KR" altLang="en-US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추천 수 제한</a:t>
              </a:r>
              <a:endParaRPr lang="en-US" altLang="ko-KR" sz="105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F425BA63-F7F6-4298-9DCA-B29D54284ACA}"/>
                </a:ext>
              </a:extLst>
            </p:cNvPr>
            <p:cNvSpPr/>
            <p:nvPr/>
          </p:nvSpPr>
          <p:spPr>
            <a:xfrm>
              <a:off x="3453311" y="3327158"/>
              <a:ext cx="123783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ko-KR" altLang="en-US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생성 패치 수 제한</a:t>
              </a:r>
              <a:endParaRPr lang="en-US" altLang="ko-KR" sz="105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D2673BCC-BB82-4425-A599-3F55AD5DBBEE}"/>
                </a:ext>
              </a:extLst>
            </p:cNvPr>
            <p:cNvSpPr/>
            <p:nvPr/>
          </p:nvSpPr>
          <p:spPr>
            <a:xfrm>
              <a:off x="4909462" y="3340564"/>
              <a:ext cx="1372492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ko-KR" altLang="en-US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학습 간 데이터 선별</a:t>
              </a:r>
              <a:endParaRPr lang="en-US" altLang="ko-KR" sz="105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8BC355A8-4609-4CE3-A054-039EFEAD74B3}"/>
                </a:ext>
              </a:extLst>
            </p:cNvPr>
            <p:cNvSpPr/>
            <p:nvPr/>
          </p:nvSpPr>
          <p:spPr>
            <a:xfrm>
              <a:off x="732831" y="3763980"/>
              <a:ext cx="86113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ko-KR" altLang="en-US" sz="100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방안 적용시</a:t>
              </a:r>
              <a:endParaRPr lang="en-US" altLang="ko-KR" sz="100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  <a:p>
              <a:pPr lvl="0" algn="ctr" latinLnBrk="0">
                <a:buClr>
                  <a:srgbClr val="000000"/>
                </a:buClr>
                <a:defRPr/>
              </a:pPr>
              <a:r>
                <a:rPr lang="ko-KR" altLang="en-US" sz="1000" b="1" kern="0" dirty="0" err="1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고려점</a:t>
              </a:r>
              <a:endParaRPr lang="en-US" altLang="ko-KR" sz="100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D96608C0-3F73-463E-8615-FF28AF49DF01}"/>
                </a:ext>
              </a:extLst>
            </p:cNvPr>
            <p:cNvSpPr/>
            <p:nvPr/>
          </p:nvSpPr>
          <p:spPr>
            <a:xfrm>
              <a:off x="3935010" y="3857850"/>
              <a:ext cx="274434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en-US" altLang="ko-KR" sz="1050" b="1" kern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X</a:t>
              </a:r>
              <a:endParaRPr lang="en-US" altLang="ko-KR" sz="105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157BD9EA-A3B8-4D63-B0C5-F4116DFE4C41}"/>
                </a:ext>
              </a:extLst>
            </p:cNvPr>
            <p:cNvSpPr/>
            <p:nvPr/>
          </p:nvSpPr>
          <p:spPr>
            <a:xfrm>
              <a:off x="5458487" y="3815699"/>
              <a:ext cx="274434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en-US" altLang="ko-KR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X</a:t>
              </a:r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13549BAF-1A52-4C71-8A97-4BCFBE97BAD0}"/>
                </a:ext>
              </a:extLst>
            </p:cNvPr>
            <p:cNvSpPr/>
            <p:nvPr/>
          </p:nvSpPr>
          <p:spPr>
            <a:xfrm>
              <a:off x="1806014" y="3725736"/>
              <a:ext cx="1507143" cy="4154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latinLnBrk="0">
                <a:buClr>
                  <a:srgbClr val="000000"/>
                </a:buClr>
                <a:defRPr/>
              </a:pPr>
              <a:r>
                <a:rPr lang="ko-KR" altLang="en-US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제한 시</a:t>
              </a:r>
              <a:r>
                <a:rPr lang="en-US" altLang="ko-KR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, </a:t>
              </a:r>
              <a:r>
                <a:rPr lang="ko-KR" altLang="en-US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추후 </a:t>
              </a:r>
              <a:endParaRPr lang="en-US" altLang="ko-KR" sz="105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  <a:p>
              <a:pPr lvl="0" algn="ctr" latinLnBrk="0">
                <a:buClr>
                  <a:srgbClr val="000000"/>
                </a:buClr>
                <a:defRPr/>
              </a:pPr>
              <a:r>
                <a:rPr lang="ko-KR" altLang="en-US" sz="1050" b="1" kern="0" dirty="0">
                  <a:solidFill>
                    <a:srgbClr val="000000"/>
                  </a:solidFill>
                  <a:ea typeface="Calibri"/>
                  <a:cs typeface="Calibri"/>
                  <a:sym typeface="Calibri"/>
                </a:rPr>
                <a:t>분석간 고려 요소 증가</a:t>
              </a:r>
              <a:endParaRPr lang="en-US" altLang="ko-KR" sz="1050" b="1" kern="0" dirty="0">
                <a:solidFill>
                  <a:srgbClr val="000000"/>
                </a:solidFill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575E7DD-80A8-4BB8-89B2-FC02DF5D6FCC}"/>
                </a:ext>
              </a:extLst>
            </p:cNvPr>
            <p:cNvCxnSpPr>
              <a:cxnSpLocks/>
            </p:cNvCxnSpPr>
            <p:nvPr/>
          </p:nvCxnSpPr>
          <p:spPr>
            <a:xfrm>
              <a:off x="915389" y="3142146"/>
              <a:ext cx="5403149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7B43F8AD-8078-4419-86F1-84F0A0BD7EBB}"/>
                </a:ext>
              </a:extLst>
            </p:cNvPr>
            <p:cNvCxnSpPr>
              <a:cxnSpLocks/>
            </p:cNvCxnSpPr>
            <p:nvPr/>
          </p:nvCxnSpPr>
          <p:spPr>
            <a:xfrm>
              <a:off x="915389" y="3706811"/>
              <a:ext cx="542773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D911E0CB-ADA8-49C8-8BEA-F1D3D4C2C2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4147" y="2920922"/>
              <a:ext cx="0" cy="1243168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1C34685E-D8CB-47FE-B3FE-86FE78FF0E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29801" y="2920922"/>
              <a:ext cx="0" cy="1243168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96DEE141-D7E6-4EDC-8A3F-CA0A5A04C1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7411" y="2920922"/>
              <a:ext cx="0" cy="1243168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A47DEC1-465D-47F0-A539-724D6FBCC166}"/>
              </a:ext>
            </a:extLst>
          </p:cNvPr>
          <p:cNvSpPr/>
          <p:nvPr/>
        </p:nvSpPr>
        <p:spPr>
          <a:xfrm>
            <a:off x="321523" y="4436555"/>
            <a:ext cx="8306278" cy="1666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latin typeface="+mn-ea"/>
                <a:cs typeface="Cordia New"/>
              </a:rPr>
              <a:t>수정 사항</a:t>
            </a:r>
            <a:endParaRPr lang="en-US" altLang="ko-KR" b="1" dirty="0">
              <a:latin typeface="+mn-ea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2) [WSI GT N (Prediction D/M)] </a:t>
            </a:r>
            <a:r>
              <a:rPr lang="ko-KR" altLang="en-US" b="1" dirty="0"/>
              <a:t>자동 </a:t>
            </a:r>
            <a:r>
              <a:rPr lang="ko-KR" altLang="en-US" b="1" dirty="0" err="1"/>
              <a:t>라벨링</a:t>
            </a:r>
            <a:r>
              <a:rPr lang="ko-KR" altLang="en-US" b="1" dirty="0"/>
              <a:t> 대상 변경</a:t>
            </a:r>
            <a:endParaRPr lang="en-US" altLang="ko-KR" b="1" dirty="0"/>
          </a:p>
          <a:p>
            <a:pPr marL="742950" lvl="8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기존 </a:t>
            </a:r>
            <a:r>
              <a:rPr lang="en-US" altLang="ko-KR" dirty="0"/>
              <a:t>: [Patch] </a:t>
            </a:r>
            <a:r>
              <a:rPr lang="ko-KR" altLang="en-US" dirty="0"/>
              <a:t>모델의 </a:t>
            </a:r>
            <a:r>
              <a:rPr lang="en-US" altLang="ko-KR" dirty="0"/>
              <a:t>D/M </a:t>
            </a:r>
            <a:r>
              <a:rPr lang="ko-KR" altLang="en-US" dirty="0"/>
              <a:t>로 잘못 예측한 경우</a:t>
            </a:r>
            <a:r>
              <a:rPr lang="en-US" altLang="ko-KR" dirty="0"/>
              <a:t> </a:t>
            </a:r>
            <a:r>
              <a:rPr lang="ko-KR" altLang="en-US" dirty="0"/>
              <a:t>중에서 </a:t>
            </a:r>
            <a:r>
              <a:rPr lang="en-US" altLang="ko-KR" u="sng" dirty="0"/>
              <a:t>Over-confident </a:t>
            </a:r>
            <a:r>
              <a:rPr lang="ko-KR" altLang="en-US" u="sng" dirty="0"/>
              <a:t>상위 </a:t>
            </a:r>
            <a:r>
              <a:rPr lang="en-US" altLang="ko-KR" u="sng" dirty="0"/>
              <a:t>20</a:t>
            </a:r>
            <a:r>
              <a:rPr lang="ko-KR" altLang="en-US" u="sng" dirty="0"/>
              <a:t>개</a:t>
            </a:r>
            <a:endParaRPr lang="en-US" altLang="ko-KR" u="sng" dirty="0"/>
          </a:p>
          <a:p>
            <a:pPr marL="742950" lvl="8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현재 </a:t>
            </a:r>
            <a:r>
              <a:rPr lang="en-US" altLang="ko-KR" dirty="0"/>
              <a:t>: [Patch] </a:t>
            </a:r>
            <a:r>
              <a:rPr lang="ko-KR" altLang="en-US" dirty="0"/>
              <a:t>모델의 </a:t>
            </a:r>
            <a:r>
              <a:rPr lang="en-US" altLang="ko-KR" dirty="0"/>
              <a:t>D/M </a:t>
            </a:r>
            <a:r>
              <a:rPr lang="ko-KR" altLang="en-US" dirty="0"/>
              <a:t>로 잘못 예측한 경우</a:t>
            </a:r>
            <a:r>
              <a:rPr lang="en-US" altLang="ko-KR" dirty="0"/>
              <a:t> </a:t>
            </a:r>
            <a:r>
              <a:rPr lang="ko-KR" altLang="en-US" u="sng" dirty="0"/>
              <a:t>전체</a:t>
            </a:r>
            <a:endParaRPr lang="en-US" altLang="ko-KR" u="sng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  <a:cs typeface="Cordia New"/>
              </a:rPr>
              <a:t>3) Colon Threshold </a:t>
            </a:r>
            <a:r>
              <a:rPr lang="ko-KR" altLang="en-US" b="1" dirty="0">
                <a:latin typeface="+mn-ea"/>
                <a:cs typeface="Cordia New"/>
              </a:rPr>
              <a:t>값 수정</a:t>
            </a:r>
            <a:r>
              <a:rPr lang="en-US" altLang="ko-KR" b="1" dirty="0">
                <a:latin typeface="+mn-ea"/>
                <a:cs typeface="Cordia New"/>
              </a:rPr>
              <a:t>(0.55 -&gt; 0.8)</a:t>
            </a:r>
          </a:p>
        </p:txBody>
      </p:sp>
      <p:sp>
        <p:nvSpPr>
          <p:cNvPr id="79" name="자유형: 도형 78">
            <a:extLst>
              <a:ext uri="{FF2B5EF4-FFF2-40B4-BE49-F238E27FC236}">
                <a16:creationId xmlns:a16="http://schemas.microsoft.com/office/drawing/2014/main" id="{A9DA34E3-F3AA-4DCB-9282-B3CE6CA31F46}"/>
              </a:ext>
            </a:extLst>
          </p:cNvPr>
          <p:cNvSpPr/>
          <p:nvPr/>
        </p:nvSpPr>
        <p:spPr>
          <a:xfrm>
            <a:off x="5973097" y="2408903"/>
            <a:ext cx="221226" cy="1528916"/>
          </a:xfrm>
          <a:custGeom>
            <a:avLst/>
            <a:gdLst>
              <a:gd name="connsiteX0" fmla="*/ 0 w 221226"/>
              <a:gd name="connsiteY0" fmla="*/ 0 h 1528916"/>
              <a:gd name="connsiteX1" fmla="*/ 0 w 221226"/>
              <a:gd name="connsiteY1" fmla="*/ 1528916 h 1528916"/>
              <a:gd name="connsiteX2" fmla="*/ 221226 w 221226"/>
              <a:gd name="connsiteY2" fmla="*/ 1430594 h 1528916"/>
              <a:gd name="connsiteX3" fmla="*/ 221226 w 221226"/>
              <a:gd name="connsiteY3" fmla="*/ 349045 h 1528916"/>
              <a:gd name="connsiteX4" fmla="*/ 0 w 221226"/>
              <a:gd name="connsiteY4" fmla="*/ 0 h 1528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1226" h="1528916">
                <a:moveTo>
                  <a:pt x="0" y="0"/>
                </a:moveTo>
                <a:lnTo>
                  <a:pt x="0" y="1528916"/>
                </a:lnTo>
                <a:lnTo>
                  <a:pt x="221226" y="1430594"/>
                </a:lnTo>
                <a:lnTo>
                  <a:pt x="221226" y="3490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828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495465"/>
            <a:ext cx="8775552" cy="5198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Times New Roman" panose="02020603050405020304" pitchFamily="18" charset="0"/>
              </a:rPr>
              <a:t>3. WSI / Patch train </a:t>
            </a:r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모듈 점검 완료 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학습간 문제 식별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[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조치 완료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#226 Server GPU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사용간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메모리 오류 발생 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[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원인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]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사용가능한 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GPU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을 혼용함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[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조치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]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사용가능한 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GPU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확인 및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설정 완료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.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이후 모듈 정상 작동 확인 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u="sng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b="1" dirty="0" err="1">
                <a:latin typeface="+mn-ea"/>
                <a:cs typeface="Times New Roman" panose="02020603050405020304" pitchFamily="18" charset="0"/>
              </a:rPr>
              <a:t>제한점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 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WSI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모델 학습 간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, Feature cube txt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파일 형성간 대부분의 시간 소요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추후 방안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  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1) [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메모리 부족 이슈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]GPU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사용 간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각자 할당된 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GPU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을 구체화하여 공유하기 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2) [Feature cube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이슈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] WSI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모델 </a:t>
            </a:r>
            <a:r>
              <a:rPr lang="ko-KR" altLang="en-US" dirty="0" err="1">
                <a:latin typeface="+mn-ea"/>
                <a:cs typeface="Times New Roman" panose="02020603050405020304" pitchFamily="18" charset="0"/>
              </a:rPr>
              <a:t>재학습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 전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, Feature cube txt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파일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생성 과정 추가하기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Calibri" panose="020F0502020204030204" pitchFamily="34" charset="0"/>
                <a:cs typeface="Cordia New"/>
              </a:rPr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1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77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495465"/>
            <a:ext cx="8775552" cy="4274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Times New Roman" panose="02020603050405020304" pitchFamily="18" charset="0"/>
              </a:rPr>
              <a:t>4. </a:t>
            </a:r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추후 일정 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1). </a:t>
            </a:r>
            <a:r>
              <a:rPr lang="ko-KR" altLang="en-US" b="1" dirty="0" err="1">
                <a:latin typeface="+mn-ea"/>
                <a:cs typeface="Times New Roman" panose="02020603050405020304" pitchFamily="18" charset="0"/>
              </a:rPr>
              <a:t>재진단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 일정 구체화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협의중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2). 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모델 업데이트 기준 구체화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b="1" dirty="0" err="1">
                <a:latin typeface="+mn-ea"/>
                <a:cs typeface="Times New Roman" panose="02020603050405020304" pitchFamily="18" charset="0"/>
              </a:rPr>
              <a:t>설계중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3). Patch generator / Patch train 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모듈 업데이트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 marL="742950" lvl="8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Calibri" panose="020F0502020204030204" pitchFamily="34" charset="0"/>
                <a:cs typeface="Cordia New"/>
              </a:rPr>
              <a:t>2.1) AL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시스템 모듈 간 연동  설계 반영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4). AL 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시스템 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– 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모델 관리 설계 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 marL="742950" lvl="8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Calibri" panose="020F0502020204030204" pitchFamily="34" charset="0"/>
                <a:cs typeface="Cordia New"/>
              </a:rPr>
              <a:t>[DB] </a:t>
            </a:r>
            <a:r>
              <a:rPr lang="en-US" altLang="ko-KR" dirty="0" err="1">
                <a:latin typeface="Calibri" panose="020F0502020204030204" pitchFamily="34" charset="0"/>
                <a:cs typeface="Cordia New"/>
              </a:rPr>
              <a:t>model_management</a:t>
            </a:r>
            <a:r>
              <a:rPr lang="en-US" altLang="ko-KR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dirty="0">
                <a:latin typeface="Calibri" panose="020F0502020204030204" pitchFamily="34" charset="0"/>
                <a:cs typeface="Cordia New"/>
              </a:rPr>
              <a:t>항목 고도화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atin typeface="+mn-ea"/>
                <a:cs typeface="Times New Roman" panose="02020603050405020304" pitchFamily="18" charset="0"/>
              </a:rPr>
              <a:t>5. </a:t>
            </a:r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논의 사항 </a:t>
            </a:r>
            <a:endParaRPr lang="en-US" altLang="ko-KR" sz="1600" b="1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1) [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데이터 위치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] WSI 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테스트 데이터셋 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2) [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데이터 위치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] Patch generator </a:t>
            </a: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결과물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  <a:p>
            <a:pPr marL="457200" lvl="1">
              <a:lnSpc>
                <a:spcPct val="150000"/>
              </a:lnSpc>
            </a:pPr>
            <a:endParaRPr lang="en-US" altLang="ko-KR" sz="11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16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2862</TotalTime>
  <Words>1028</Words>
  <Application>Microsoft Office PowerPoint</Application>
  <PresentationFormat>화면 슬라이드 쇼(4:3)</PresentationFormat>
  <Paragraphs>165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Calibri</vt:lpstr>
      <vt:lpstr>맑은 고딕</vt:lpstr>
      <vt:lpstr>Arial</vt:lpstr>
      <vt:lpstr>맑은 고딕</vt:lpstr>
      <vt:lpstr>Times New Roman</vt:lpstr>
      <vt:lpstr>Cordia New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user</cp:lastModifiedBy>
  <cp:revision>117</cp:revision>
  <cp:lastPrinted>2023-02-09T12:18:33Z</cp:lastPrinted>
  <dcterms:created xsi:type="dcterms:W3CDTF">2021-03-24T07:36:17Z</dcterms:created>
  <dcterms:modified xsi:type="dcterms:W3CDTF">2023-02-23T09:36:32Z</dcterms:modified>
</cp:coreProperties>
</file>